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9" r:id="rId5"/>
    <p:sldId id="270" r:id="rId6"/>
    <p:sldId id="272" r:id="rId7"/>
    <p:sldId id="280" r:id="rId8"/>
    <p:sldId id="287" r:id="rId9"/>
    <p:sldId id="288" r:id="rId10"/>
    <p:sldId id="289" r:id="rId11"/>
    <p:sldId id="290" r:id="rId12"/>
    <p:sldId id="291" r:id="rId13"/>
    <p:sldId id="282" r:id="rId14"/>
    <p:sldId id="294"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38" autoAdjust="0"/>
    <p:restoredTop sz="71680" autoAdjust="0"/>
  </p:normalViewPr>
  <p:slideViewPr>
    <p:cSldViewPr snapToGrid="0">
      <p:cViewPr varScale="1">
        <p:scale>
          <a:sx n="81" d="100"/>
          <a:sy n="81" d="100"/>
        </p:scale>
        <p:origin x="16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903EB-B6E6-41D9-9F8E-B42FE82599D4}" type="datetimeFigureOut">
              <a:rPr lang="en-US" smtClean="0"/>
              <a:t>6/6/2023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3D27A-8187-4722-9CB5-111CA32F342D}" type="slidenum">
              <a:rPr lang="en-US" smtClean="0"/>
              <a:t>‹#›</a:t>
            </a:fld>
            <a:endParaRPr lang="en-US"/>
          </a:p>
        </p:txBody>
      </p:sp>
    </p:spTree>
    <p:extLst>
      <p:ext uri="{BB962C8B-B14F-4D97-AF65-F5344CB8AC3E}">
        <p14:creationId xmlns:p14="http://schemas.microsoft.com/office/powerpoint/2010/main" val="3885430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Vision</a:t>
            </a:r>
          </a:p>
          <a:p>
            <a:pPr>
              <a:lnSpc>
                <a:spcPct val="110000"/>
              </a:lnSpc>
            </a:pPr>
            <a:r>
              <a:rPr lang="en-US" sz="1200"/>
              <a:t>Striving to be national leaders in transportation who provide transportation infrastructure and services for the 21st century that deliver new economic opportunities for all Kentuckians.</a:t>
            </a:r>
          </a:p>
          <a:p>
            <a:endParaRPr lang="en-US" sz="200"/>
          </a:p>
          <a:p>
            <a:r>
              <a:rPr lang="en-US" sz="1200" b="1"/>
              <a:t>Mission</a:t>
            </a:r>
          </a:p>
          <a:p>
            <a:pPr>
              <a:lnSpc>
                <a:spcPct val="110000"/>
              </a:lnSpc>
            </a:pPr>
            <a:r>
              <a:rPr lang="en-US" sz="1200"/>
              <a:t>To provide a safe, efficient, environmentally sound and fiscally responsible transportation system that delivers economic opportunity and enhances the quality of life in Kentucky.</a:t>
            </a:r>
          </a:p>
          <a:p>
            <a:endParaRPr lang="en-US" dirty="0"/>
          </a:p>
        </p:txBody>
      </p:sp>
      <p:sp>
        <p:nvSpPr>
          <p:cNvPr id="4" name="Slide Number Placeholder 3"/>
          <p:cNvSpPr>
            <a:spLocks noGrp="1"/>
          </p:cNvSpPr>
          <p:nvPr>
            <p:ph type="sldNum" sz="quarter" idx="5"/>
          </p:nvPr>
        </p:nvSpPr>
        <p:spPr/>
        <p:txBody>
          <a:bodyPr/>
          <a:lstStyle/>
          <a:p>
            <a:fld id="{2D63D27A-8187-4722-9CB5-111CA32F342D}" type="slidenum">
              <a:rPr lang="en-US" smtClean="0"/>
              <a:t>2</a:t>
            </a:fld>
            <a:endParaRPr lang="en-US"/>
          </a:p>
        </p:txBody>
      </p:sp>
    </p:spTree>
    <p:extLst>
      <p:ext uri="{BB962C8B-B14F-4D97-AF65-F5344CB8AC3E}">
        <p14:creationId xmlns:p14="http://schemas.microsoft.com/office/powerpoint/2010/main" val="104691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construction is complete, a final walkthrough should be scheduled as soon as possible with the District (and the Office of Local Programs if they are the administering office). This ensures everything was constructed according to the specifications that were laid out in the construction proposal.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the final walkthrough, a Project Closure Form must be filled out and submitted to the District Office. On this slide, I’ve included a copy of that form.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Font typeface="Arial" panose="020B0604020202020204" pitchFamily="34" charset="0"/>
              <a:buNone/>
            </a:pPr>
            <a:r>
              <a:rPr lang="en-US" sz="1200" dirty="0"/>
              <a:t>Final reimbursement for the construction phase cannot occur until the previous two steps have been completed.</a:t>
            </a:r>
            <a:endParaRPr lang="en-US" sz="1100" dirty="0"/>
          </a:p>
          <a:p>
            <a:endParaRPr lang="en-US" dirty="0"/>
          </a:p>
        </p:txBody>
      </p:sp>
      <p:sp>
        <p:nvSpPr>
          <p:cNvPr id="4" name="Slide Number Placeholder 3"/>
          <p:cNvSpPr>
            <a:spLocks noGrp="1"/>
          </p:cNvSpPr>
          <p:nvPr>
            <p:ph type="sldNum" sz="quarter" idx="5"/>
          </p:nvPr>
        </p:nvSpPr>
        <p:spPr/>
        <p:txBody>
          <a:bodyPr/>
          <a:lstStyle/>
          <a:p>
            <a:fld id="{2D63D27A-8187-4722-9CB5-111CA32F342D}" type="slidenum">
              <a:rPr lang="en-US" smtClean="0"/>
              <a:t>11</a:t>
            </a:fld>
            <a:endParaRPr lang="en-US"/>
          </a:p>
        </p:txBody>
      </p:sp>
    </p:spTree>
    <p:extLst>
      <p:ext uri="{BB962C8B-B14F-4D97-AF65-F5344CB8AC3E}">
        <p14:creationId xmlns:p14="http://schemas.microsoft.com/office/powerpoint/2010/main" val="567782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 to speed up the review process:</a:t>
            </a:r>
          </a:p>
          <a:p>
            <a:pPr lvl="1"/>
            <a:r>
              <a:rPr lang="en-US" dirty="0"/>
              <a:t>LPAs should become familiar with the LPA Guidance Manual</a:t>
            </a:r>
          </a:p>
          <a:p>
            <a:pPr lvl="1"/>
            <a:r>
              <a:rPr lang="en-US" dirty="0"/>
              <a:t>Submit plans following the KYTC Design Manual</a:t>
            </a:r>
          </a:p>
          <a:p>
            <a:pPr lvl="1"/>
            <a:r>
              <a:rPr lang="en-US" dirty="0"/>
              <a:t>In coordination with KYTC, decide if an environmental consultant is necessary for the project. Be sure to include these services in the design RFP.</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Completely and correctly fill in all documents submitted to administering office (including Right-of-Way Certification, Utility Certification, Traffic Management Plan, Encroachment Permit Application, reimbursement requests, etc.). All Federal and state project numbers that need to be filled in on various forms can be found in the agreement and/or the funding authorization that you receive at the outset of the project. If you ever need help filling out a form, we are happy to help and can provide examples from other projects. Let us know as soon as possible that you are having trouble filling out a form rather than submitting an incomplete form.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stated earlier, these are the most common issues we run into with LPA projects. Following the process laid out in the LPA Guidance Manual helps speed up the review process. This in turn helps keep your projects on schedule and helps ensure timely reimbursement to the LPA. We are always available to help with questions or concerns that arise along the way. </a:t>
            </a:r>
          </a:p>
          <a:p>
            <a:endParaRPr lang="en-US" dirty="0"/>
          </a:p>
        </p:txBody>
      </p:sp>
      <p:sp>
        <p:nvSpPr>
          <p:cNvPr id="4" name="Slide Number Placeholder 3"/>
          <p:cNvSpPr>
            <a:spLocks noGrp="1"/>
          </p:cNvSpPr>
          <p:nvPr>
            <p:ph type="sldNum" sz="quarter" idx="5"/>
          </p:nvPr>
        </p:nvSpPr>
        <p:spPr/>
        <p:txBody>
          <a:bodyPr/>
          <a:lstStyle/>
          <a:p>
            <a:fld id="{2D63D27A-8187-4722-9CB5-111CA32F342D}" type="slidenum">
              <a:rPr lang="en-US" smtClean="0"/>
              <a:t>12</a:t>
            </a:fld>
            <a:endParaRPr lang="en-US"/>
          </a:p>
        </p:txBody>
      </p:sp>
    </p:spTree>
    <p:extLst>
      <p:ext uri="{BB962C8B-B14F-4D97-AF65-F5344CB8AC3E}">
        <p14:creationId xmlns:p14="http://schemas.microsoft.com/office/powerpoint/2010/main" val="421987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alibri" panose="020F0502020204030204" pitchFamily="34" charset="0"/>
              </a:rPr>
              <a:t>There are three main sources of federal funding available for projects in Kentucky: SNK, TA, and CMAQ.</a:t>
            </a:r>
          </a:p>
          <a:p>
            <a:endParaRPr lang="en-US" b="0" i="0" dirty="0">
              <a:solidFill>
                <a:srgbClr val="333333"/>
              </a:solidFill>
              <a:effectLst/>
              <a:latin typeface="Calibri" panose="020F0502020204030204" pitchFamily="34" charset="0"/>
            </a:endParaRPr>
          </a:p>
          <a:p>
            <a:r>
              <a:rPr lang="en-US" b="0" i="0" dirty="0">
                <a:solidFill>
                  <a:srgbClr val="333333"/>
                </a:solidFill>
                <a:effectLst/>
                <a:latin typeface="Calibri" panose="020F0502020204030204" pitchFamily="34" charset="0"/>
              </a:rPr>
              <a:t>Examples of projects include: sidewalks (upgrading to ADA compliance, providing a safe route from schools or neighborhoods, pharmacies and assisted living facilities), transference of diesel busses to electronic, roundabouts, safe routes for non-drivers, bicycle or pedestrian transportation facilities, traffic flow improvements, etc.</a:t>
            </a:r>
          </a:p>
          <a:p>
            <a:endParaRPr lang="en-US" b="0" i="0" dirty="0">
              <a:solidFill>
                <a:srgbClr val="333333"/>
              </a:solidFill>
              <a:effectLst/>
              <a:latin typeface="Calibri" panose="020F0502020204030204" pitchFamily="34" charset="0"/>
            </a:endParaRPr>
          </a:p>
          <a:p>
            <a:r>
              <a:rPr lang="en-US" b="0" i="0" dirty="0">
                <a:solidFill>
                  <a:srgbClr val="333333"/>
                </a:solidFill>
                <a:effectLst/>
                <a:latin typeface="Calibri" panose="020F0502020204030204" pitchFamily="34" charset="0"/>
              </a:rPr>
              <a:t>These programs are not grants, but reimbursement programs requiring a minimum of 20% local match.</a:t>
            </a:r>
          </a:p>
          <a:p>
            <a:endParaRPr lang="en-US" b="0" i="0" dirty="0">
              <a:solidFill>
                <a:srgbClr val="333333"/>
              </a:solidFill>
              <a:effectLst/>
              <a:latin typeface="Calibri" panose="020F0502020204030204" pitchFamily="34" charset="0"/>
            </a:endParaRPr>
          </a:p>
          <a:p>
            <a:r>
              <a:rPr lang="en-US" b="0" i="0" dirty="0">
                <a:solidFill>
                  <a:srgbClr val="333333"/>
                </a:solidFill>
                <a:effectLst/>
                <a:latin typeface="Calibri" panose="020F0502020204030204" pitchFamily="34" charset="0"/>
              </a:rPr>
              <a:t>Projects that are SNK-funded are administered wholly by the District 6 Office.</a:t>
            </a:r>
          </a:p>
          <a:p>
            <a:endParaRPr lang="en-US" b="0" i="0" dirty="0">
              <a:solidFill>
                <a:srgbClr val="333333"/>
              </a:solidFill>
              <a:effectLst/>
              <a:latin typeface="Calibri" panose="020F0502020204030204" pitchFamily="34" charset="0"/>
            </a:endParaRPr>
          </a:p>
          <a:p>
            <a:r>
              <a:rPr lang="en-US" b="0" i="0" dirty="0">
                <a:solidFill>
                  <a:srgbClr val="333333"/>
                </a:solidFill>
                <a:effectLst/>
                <a:latin typeface="Calibri" panose="020F0502020204030204" pitchFamily="34" charset="0"/>
              </a:rPr>
              <a:t>Projects that are TA- or CMAQ-funded are administered by the Office of Local Programs in Central Office, with assistance from District 6 on approvals for final design, right-of-way, utility coordination, traffic management plan, and encroachment permit.</a:t>
            </a:r>
            <a:endParaRPr lang="en-US" dirty="0"/>
          </a:p>
        </p:txBody>
      </p:sp>
      <p:sp>
        <p:nvSpPr>
          <p:cNvPr id="4" name="Slide Number Placeholder 3"/>
          <p:cNvSpPr>
            <a:spLocks noGrp="1"/>
          </p:cNvSpPr>
          <p:nvPr>
            <p:ph type="sldNum" sz="quarter" idx="5"/>
          </p:nvPr>
        </p:nvSpPr>
        <p:spPr/>
        <p:txBody>
          <a:bodyPr/>
          <a:lstStyle/>
          <a:p>
            <a:fld id="{2D63D27A-8187-4722-9CB5-111CA32F342D}" type="slidenum">
              <a:rPr lang="en-US" smtClean="0"/>
              <a:t>3</a:t>
            </a:fld>
            <a:endParaRPr lang="en-US"/>
          </a:p>
        </p:txBody>
      </p:sp>
    </p:spTree>
    <p:extLst>
      <p:ext uri="{BB962C8B-B14F-4D97-AF65-F5344CB8AC3E}">
        <p14:creationId xmlns:p14="http://schemas.microsoft.com/office/powerpoint/2010/main" val="18324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Prior to the commencement of any project, it is imperative for all Local Public Agencies to become familiar with the LPA Guidance Manual. I cannot emphasize this enough. I recommend saving and keeping handy a copy of the Project Development Checklist in the very first chapter to serve as a guide for all required approvals in order to get your project to construction.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LPA Guide can be found on KYTC’s website or by googling KYTC LPA Guide. It is the first result that pops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important to note, no deviation is allowed from this manual; this is the federal process. Another important thing to note is that if any phase is expected to use federal funds, the entire project must follow the federal process. For example, we recently had a project where the LPA hired a consultant and already had a set of plans fairly ready to go to construction and paid for all this using local funds. They then applied for construction funding through OKI, but during the review process, KYTC discovered the LPA did not follow the federal processes for hiring a design consultant or performing the environmental analysis, so we basically had to start the project all over again from scratch.</a:t>
            </a:r>
          </a:p>
          <a:p>
            <a:endParaRPr lang="en-US" dirty="0"/>
          </a:p>
        </p:txBody>
      </p:sp>
      <p:sp>
        <p:nvSpPr>
          <p:cNvPr id="4" name="Slide Number Placeholder 3"/>
          <p:cNvSpPr>
            <a:spLocks noGrp="1"/>
          </p:cNvSpPr>
          <p:nvPr>
            <p:ph type="sldNum" sz="quarter" idx="5"/>
          </p:nvPr>
        </p:nvSpPr>
        <p:spPr/>
        <p:txBody>
          <a:bodyPr/>
          <a:lstStyle/>
          <a:p>
            <a:fld id="{2D63D27A-8187-4722-9CB5-111CA32F342D}" type="slidenum">
              <a:rPr lang="en-US" smtClean="0"/>
              <a:t>4</a:t>
            </a:fld>
            <a:endParaRPr lang="en-US"/>
          </a:p>
        </p:txBody>
      </p:sp>
    </p:spTree>
    <p:extLst>
      <p:ext uri="{BB962C8B-B14F-4D97-AF65-F5344CB8AC3E}">
        <p14:creationId xmlns:p14="http://schemas.microsoft.com/office/powerpoint/2010/main" val="2269224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 authorization and Notice to Proceed must be given by the administering office prior to the occurrence of any project activities; partaking in any activities on the project prior to funding authorization jeopardizes the federal funding and is not reimbursable. This includes sending out Requests for Proposals. RFPs should be approved by District 6 prior to advertisement.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Notice to Proceed will be issued by the administering office once the MOA for that phase has been executed by all parties. An MOA is considered executed on the date it is signed by the Secretary of Transportation.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included a screenshot and QR code to Project Manager’s Toolbox on this slide. Here you are able to find the State project authorization (known as the TC-10) and funding details for your project.</a:t>
            </a:r>
          </a:p>
        </p:txBody>
      </p:sp>
      <p:sp>
        <p:nvSpPr>
          <p:cNvPr id="4" name="Slide Number Placeholder 3"/>
          <p:cNvSpPr>
            <a:spLocks noGrp="1"/>
          </p:cNvSpPr>
          <p:nvPr>
            <p:ph type="sldNum" sz="quarter" idx="5"/>
          </p:nvPr>
        </p:nvSpPr>
        <p:spPr/>
        <p:txBody>
          <a:bodyPr/>
          <a:lstStyle/>
          <a:p>
            <a:fld id="{2D63D27A-8187-4722-9CB5-111CA32F342D}" type="slidenum">
              <a:rPr lang="en-US" smtClean="0"/>
              <a:t>5</a:t>
            </a:fld>
            <a:endParaRPr lang="en-US"/>
          </a:p>
        </p:txBody>
      </p:sp>
    </p:spTree>
    <p:extLst>
      <p:ext uri="{BB962C8B-B14F-4D97-AF65-F5344CB8AC3E}">
        <p14:creationId xmlns:p14="http://schemas.microsoft.com/office/powerpoint/2010/main" val="190521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kick a project off, a Pre-Design Scoping Meeting should be held. During this meeting, the scope of work will be discussed along with the expectations of each entity, including the LPA, the Consultant,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this meeting, production hour negotiations will commence. Once production hours are agreed to by the LPA and the consultant and approved by the administering office, a Notice to Proceed will be issued.</a:t>
            </a:r>
          </a:p>
          <a:p>
            <a:endParaRPr lang="en-US" dirty="0"/>
          </a:p>
        </p:txBody>
      </p:sp>
      <p:sp>
        <p:nvSpPr>
          <p:cNvPr id="4" name="Slide Number Placeholder 3"/>
          <p:cNvSpPr>
            <a:spLocks noGrp="1"/>
          </p:cNvSpPr>
          <p:nvPr>
            <p:ph type="sldNum" sz="quarter" idx="5"/>
          </p:nvPr>
        </p:nvSpPr>
        <p:spPr/>
        <p:txBody>
          <a:bodyPr/>
          <a:lstStyle/>
          <a:p>
            <a:fld id="{2D63D27A-8187-4722-9CB5-111CA32F342D}" type="slidenum">
              <a:rPr lang="en-US" smtClean="0"/>
              <a:t>6</a:t>
            </a:fld>
            <a:endParaRPr lang="en-US"/>
          </a:p>
        </p:txBody>
      </p:sp>
    </p:spTree>
    <p:extLst>
      <p:ext uri="{BB962C8B-B14F-4D97-AF65-F5344CB8AC3E}">
        <p14:creationId xmlns:p14="http://schemas.microsoft.com/office/powerpoint/2010/main" val="50019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on the Kentucky side, have been running into an issue with staffing and logjams at the Department of Environmental Analysis, mainly in the State Historic Preservation Office. For new projects, we have been advising all LPAs to build enough funding into their project estimates to account for hiring a subconsultant to perform environmental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would include two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Utilizing KYTC’s statewide contracts for environmental analysis,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Hiring an environmental subconsultant to perform this task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particularly the case in areas with older homes (structures over 50 years old) where cultural and historic impacts can be encountered. In our area, acquiring Right of Way from these types of properties is where the process becomes problematic.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we recently ran into an issue where the LPA is constructing a sidewalk where there currently is no sidewalk. The project evaluated about 50 structures along the corridor and the cost was about $30,000.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Tree clearing restrictions. Typically we can’t remove trees 5” or larger in June and July, and mitigation fees are required for tree removals from April to October.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Sometimes it is necessary to coordinate with and obtain permits from USACE and KY Division of Water if any significant stream and/or wetland impacts are required with the project. </a:t>
            </a:r>
          </a:p>
          <a:p>
            <a:endParaRPr lang="en-US" dirty="0"/>
          </a:p>
        </p:txBody>
      </p:sp>
      <p:sp>
        <p:nvSpPr>
          <p:cNvPr id="4" name="Slide Number Placeholder 3"/>
          <p:cNvSpPr>
            <a:spLocks noGrp="1"/>
          </p:cNvSpPr>
          <p:nvPr>
            <p:ph type="sldNum" sz="quarter" idx="5"/>
          </p:nvPr>
        </p:nvSpPr>
        <p:spPr/>
        <p:txBody>
          <a:bodyPr/>
          <a:lstStyle/>
          <a:p>
            <a:fld id="{2D63D27A-8187-4722-9CB5-111CA32F342D}" type="slidenum">
              <a:rPr lang="en-US" smtClean="0"/>
              <a:t>7</a:t>
            </a:fld>
            <a:endParaRPr lang="en-US"/>
          </a:p>
        </p:txBody>
      </p:sp>
    </p:spTree>
    <p:extLst>
      <p:ext uri="{BB962C8B-B14F-4D97-AF65-F5344CB8AC3E}">
        <p14:creationId xmlns:p14="http://schemas.microsoft.com/office/powerpoint/2010/main" val="2058294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roadways and roadside design, the </a:t>
            </a:r>
            <a:r>
              <a:rPr lang="en-US" i="1" dirty="0"/>
              <a:t>KYTC’s Highway Design Manual (current edition) </a:t>
            </a:r>
            <a:r>
              <a:rPr lang="en-US" dirty="0"/>
              <a:t>must be followed. The main things to consider are the sheet layouts, the format for typical sections, plan sheets, profile sheets, cross sections, line styles,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helps expedite the review process.</a:t>
            </a:r>
          </a:p>
        </p:txBody>
      </p:sp>
      <p:sp>
        <p:nvSpPr>
          <p:cNvPr id="4" name="Slide Number Placeholder 3"/>
          <p:cNvSpPr>
            <a:spLocks noGrp="1"/>
          </p:cNvSpPr>
          <p:nvPr>
            <p:ph type="sldNum" sz="quarter" idx="5"/>
          </p:nvPr>
        </p:nvSpPr>
        <p:spPr/>
        <p:txBody>
          <a:bodyPr/>
          <a:lstStyle/>
          <a:p>
            <a:fld id="{2D63D27A-8187-4722-9CB5-111CA32F342D}" type="slidenum">
              <a:rPr lang="en-US" smtClean="0"/>
              <a:t>8</a:t>
            </a:fld>
            <a:endParaRPr lang="en-US"/>
          </a:p>
        </p:txBody>
      </p:sp>
    </p:spTree>
    <p:extLst>
      <p:ext uri="{BB962C8B-B14F-4D97-AF65-F5344CB8AC3E}">
        <p14:creationId xmlns:p14="http://schemas.microsoft.com/office/powerpoint/2010/main" val="297944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Location of all utilities should be shown in plan set with stations an offsets listed in the Utility Certification for all facilities located within the project limits.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All utility relocations fit into four categories: do not disturb, relocation to be complete by the utility company prior to construction, relocation by the utility company to be coordinated during the construction phase with the roadway contractor, or relocation performed by the roadway contractor.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District needs to see the communication between the LPA and the utility company showing that the company has been sent a set of project plans and has responded either in concurrence that there will be no impacts to their facilities or with a plan to relocate any affected facilities.</a:t>
            </a:r>
          </a:p>
          <a:p>
            <a:endParaRPr lang="en-US" dirty="0"/>
          </a:p>
        </p:txBody>
      </p:sp>
      <p:sp>
        <p:nvSpPr>
          <p:cNvPr id="4" name="Slide Number Placeholder 3"/>
          <p:cNvSpPr>
            <a:spLocks noGrp="1"/>
          </p:cNvSpPr>
          <p:nvPr>
            <p:ph type="sldNum" sz="quarter" idx="5"/>
          </p:nvPr>
        </p:nvSpPr>
        <p:spPr/>
        <p:txBody>
          <a:bodyPr/>
          <a:lstStyle/>
          <a:p>
            <a:fld id="{2D63D27A-8187-4722-9CB5-111CA32F342D}" type="slidenum">
              <a:rPr lang="en-US" smtClean="0"/>
              <a:t>9</a:t>
            </a:fld>
            <a:endParaRPr lang="en-US"/>
          </a:p>
        </p:txBody>
      </p:sp>
    </p:spTree>
    <p:extLst>
      <p:ext uri="{BB962C8B-B14F-4D97-AF65-F5344CB8AC3E}">
        <p14:creationId xmlns:p14="http://schemas.microsoft.com/office/powerpoint/2010/main" val="3404048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2021, FHWA performed a spot review of the LPA construction inspection process. Ultimately, they did not like the way project deliveries and quantity verification were being documented and have enforcing the stipulation that construction inspection is required any time construction activities are occurring. This inspector needs to have a minimum of 5 years of roadway and/or bridge construction experience and must have all of the certifications listed in Chapter 9 of the LPA Guidance Manual.</a:t>
            </a:r>
          </a:p>
          <a:p>
            <a:endParaRPr lang="en-US" dirty="0"/>
          </a:p>
          <a:p>
            <a:r>
              <a:rPr lang="en-US" dirty="0"/>
              <a:t>Several options exist to procure construction inspection services. An LPA may use the design consultant for construction inspection if those services were included in the original RFP. An LPA can advertise for a construction inspection firm prior to construction. Or an LPA may opt to utilize the statewide LPA rotating list of consultants.</a:t>
            </a:r>
          </a:p>
        </p:txBody>
      </p:sp>
      <p:sp>
        <p:nvSpPr>
          <p:cNvPr id="4" name="Slide Number Placeholder 3"/>
          <p:cNvSpPr>
            <a:spLocks noGrp="1"/>
          </p:cNvSpPr>
          <p:nvPr>
            <p:ph type="sldNum" sz="quarter" idx="5"/>
          </p:nvPr>
        </p:nvSpPr>
        <p:spPr/>
        <p:txBody>
          <a:bodyPr/>
          <a:lstStyle/>
          <a:p>
            <a:fld id="{2D63D27A-8187-4722-9CB5-111CA32F342D}" type="slidenum">
              <a:rPr lang="en-US" smtClean="0"/>
              <a:t>10</a:t>
            </a:fld>
            <a:endParaRPr lang="en-US"/>
          </a:p>
        </p:txBody>
      </p:sp>
    </p:spTree>
    <p:extLst>
      <p:ext uri="{BB962C8B-B14F-4D97-AF65-F5344CB8AC3E}">
        <p14:creationId xmlns:p14="http://schemas.microsoft.com/office/powerpoint/2010/main" val="4251665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086224" y="1447481"/>
            <a:ext cx="7191375" cy="1042987"/>
          </a:xfrm>
        </p:spPr>
        <p:txBody>
          <a:bodyPr tIns="0" anchor="t">
            <a:normAutofit/>
          </a:bodyPr>
          <a:lstStyle>
            <a:lvl1pPr algn="l">
              <a:defRPr sz="5400" b="1" baseline="0">
                <a:latin typeface="Arial" panose="020B0604020202020204" pitchFamily="34" charset="0"/>
                <a:cs typeface="Arial" panose="020B0604020202020204" pitchFamily="34" charset="0"/>
              </a:defRPr>
            </a:lvl1pPr>
          </a:lstStyle>
          <a:p>
            <a:r>
              <a:rPr lang="en-US" dirty="0"/>
              <a:t>TITLE SLIDE: NAME</a:t>
            </a:r>
          </a:p>
        </p:txBody>
      </p:sp>
      <p:sp>
        <p:nvSpPr>
          <p:cNvPr id="12" name="Text Placeholder 2"/>
          <p:cNvSpPr>
            <a:spLocks noGrp="1"/>
          </p:cNvSpPr>
          <p:nvPr>
            <p:ph type="body" idx="1" hasCustomPrompt="1"/>
          </p:nvPr>
        </p:nvSpPr>
        <p:spPr>
          <a:xfrm>
            <a:off x="4092575" y="2490468"/>
            <a:ext cx="7185025" cy="2043432"/>
          </a:xfrm>
        </p:spPr>
        <p:txBody>
          <a:bodyPr anchor="b"/>
          <a:lstStyle>
            <a:lvl1pPr marL="0" indent="0">
              <a:buNone/>
              <a:defRPr sz="24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Speaker information</a:t>
            </a:r>
          </a:p>
        </p:txBody>
      </p:sp>
      <p:sp>
        <p:nvSpPr>
          <p:cNvPr id="13" name="Rectangle 12"/>
          <p:cNvSpPr/>
          <p:nvPr userDrawn="1"/>
        </p:nvSpPr>
        <p:spPr>
          <a:xfrm>
            <a:off x="3667125" y="1604961"/>
            <a:ext cx="85725" cy="2827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6" name="Rectangle 15"/>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26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Statement Slide">
    <p:spTree>
      <p:nvGrpSpPr>
        <p:cNvPr id="1" name=""/>
        <p:cNvGrpSpPr/>
        <p:nvPr/>
      </p:nvGrpSpPr>
      <p:grpSpPr>
        <a:xfrm>
          <a:off x="0" y="0"/>
          <a:ext cx="0" cy="0"/>
          <a:chOff x="0" y="0"/>
          <a:chExt cx="0" cy="0"/>
        </a:xfrm>
      </p:grpSpPr>
      <p:sp>
        <p:nvSpPr>
          <p:cNvPr id="7" name="Rectangle 6"/>
          <p:cNvSpPr/>
          <p:nvPr userDrawn="1"/>
        </p:nvSpPr>
        <p:spPr>
          <a:xfrm>
            <a:off x="3667126" y="1004341"/>
            <a:ext cx="107706" cy="44418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1200" y="2247313"/>
            <a:ext cx="2465097" cy="1398942"/>
          </a:xfrm>
          <a:prstGeom prst="rect">
            <a:avLst/>
          </a:prstGeom>
        </p:spPr>
      </p:pic>
      <p:sp>
        <p:nvSpPr>
          <p:cNvPr id="13" name="Rectangle 12"/>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p:cNvSpPr>
            <a:spLocks noGrp="1"/>
          </p:cNvSpPr>
          <p:nvPr>
            <p:ph type="body" idx="1" hasCustomPrompt="1"/>
          </p:nvPr>
        </p:nvSpPr>
        <p:spPr>
          <a:xfrm>
            <a:off x="4134779" y="1004341"/>
            <a:ext cx="6729533" cy="4598790"/>
          </a:xfrm>
        </p:spPr>
        <p:txBody>
          <a:bodyPr>
            <a:noAutofit/>
          </a:bodyPr>
          <a:lstStyle>
            <a:lvl1pPr marL="0" indent="0">
              <a:buNone/>
              <a:defRPr sz="1800" baseline="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nSpc>
                <a:spcPct val="110000"/>
              </a:lnSpc>
            </a:pPr>
            <a:r>
              <a:rPr lang="en-US" sz="2400" dirty="0"/>
              <a:t>Content</a:t>
            </a:r>
          </a:p>
          <a:p>
            <a:endParaRPr lang="en-US" dirty="0"/>
          </a:p>
        </p:txBody>
      </p:sp>
    </p:spTree>
    <p:extLst>
      <p:ext uri="{BB962C8B-B14F-4D97-AF65-F5344CB8AC3E}">
        <p14:creationId xmlns:p14="http://schemas.microsoft.com/office/powerpoint/2010/main" val="404863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entered Section">
    <p:spTree>
      <p:nvGrpSpPr>
        <p:cNvPr id="1" name=""/>
        <p:cNvGrpSpPr/>
        <p:nvPr/>
      </p:nvGrpSpPr>
      <p:grpSpPr>
        <a:xfrm>
          <a:off x="0" y="0"/>
          <a:ext cx="0" cy="0"/>
          <a:chOff x="0" y="0"/>
          <a:chExt cx="0" cy="0"/>
        </a:xfrm>
      </p:grpSpPr>
      <p:sp>
        <p:nvSpPr>
          <p:cNvPr id="4" name="Rectangle 3"/>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a:p>
        </p:txBody>
      </p:sp>
      <p:sp>
        <p:nvSpPr>
          <p:cNvPr id="9" name="Rectangle 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5"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6269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Title with two">
    <p:spTree>
      <p:nvGrpSpPr>
        <p:cNvPr id="1" name=""/>
        <p:cNvGrpSpPr/>
        <p:nvPr/>
      </p:nvGrpSpPr>
      <p:grpSpPr>
        <a:xfrm>
          <a:off x="0" y="0"/>
          <a:ext cx="0" cy="0"/>
          <a:chOff x="0" y="0"/>
          <a:chExt cx="0" cy="0"/>
        </a:xfrm>
      </p:grpSpPr>
      <p:sp>
        <p:nvSpPr>
          <p:cNvPr id="10" name="Rectangle 9"/>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1"/>
            <a:ext cx="12192000" cy="1384300"/>
          </a:xfrm>
          <a:solidFill>
            <a:schemeClr val="accent2"/>
          </a:solidFill>
        </p:spPr>
        <p:txBody>
          <a:bodyPr lIns="548640" anchor="b" anchorCtr="0"/>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Rectangle 8"/>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9397" y="5942679"/>
            <a:ext cx="1612900" cy="915321"/>
          </a:xfrm>
          <a:prstGeom prst="rect">
            <a:avLst/>
          </a:prstGeom>
        </p:spPr>
      </p:pic>
      <p:sp>
        <p:nvSpPr>
          <p:cNvPr id="12" name="Rectangle 11"/>
          <p:cNvSpPr/>
          <p:nvPr userDrawn="1"/>
        </p:nvSpPr>
        <p:spPr>
          <a:xfrm>
            <a:off x="-17754" y="1354492"/>
            <a:ext cx="12209753" cy="155888"/>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87221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entered - No logo">
    <p:spTree>
      <p:nvGrpSpPr>
        <p:cNvPr id="1" name=""/>
        <p:cNvGrpSpPr/>
        <p:nvPr/>
      </p:nvGrpSpPr>
      <p:grpSpPr>
        <a:xfrm>
          <a:off x="0" y="0"/>
          <a:ext cx="0" cy="0"/>
          <a:chOff x="0" y="0"/>
          <a:chExt cx="0" cy="0"/>
        </a:xfrm>
      </p:grpSpPr>
      <p:sp>
        <p:nvSpPr>
          <p:cNvPr id="15" name="Rectangle 14"/>
          <p:cNvSpPr/>
          <p:nvPr userDrawn="1"/>
        </p:nvSpPr>
        <p:spPr>
          <a:xfrm>
            <a:off x="0" y="0"/>
            <a:ext cx="12192000" cy="1283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1283368"/>
            <a:ext cx="12192000" cy="157373"/>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a:spLocks noGrp="1"/>
          </p:cNvSpPr>
          <p:nvPr>
            <p:ph idx="1"/>
          </p:nvPr>
        </p:nvSpPr>
        <p:spPr>
          <a:xfrm>
            <a:off x="2533650" y="1716966"/>
            <a:ext cx="7315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Slide Number Placeholder 5"/>
          <p:cNvSpPr>
            <a:spLocks noGrp="1"/>
          </p:cNvSpPr>
          <p:nvPr>
            <p:ph type="sldNum" sz="quarter" idx="12"/>
          </p:nvPr>
        </p:nvSpPr>
        <p:spPr>
          <a:xfrm>
            <a:off x="4724400" y="6356350"/>
            <a:ext cx="2743200" cy="365125"/>
          </a:xfrm>
        </p:spPr>
        <p:txBody>
          <a:bodyPr/>
          <a:lstStyle>
            <a:lvl1pPr algn="ctr">
              <a:defRPr/>
            </a:lvl1pPr>
          </a:lstStyle>
          <a:p>
            <a:fld id="{8C7C9E5F-8B91-4FE5-96C2-A2C328B5021F}" type="slidenum">
              <a:rPr lang="en-US" smtClean="0"/>
              <a:pPr/>
              <a:t>‹#›</a:t>
            </a:fld>
            <a:endParaRPr lang="en-US"/>
          </a:p>
        </p:txBody>
      </p:sp>
      <p:sp>
        <p:nvSpPr>
          <p:cNvPr id="19" name="Rectangle 18"/>
          <p:cNvSpPr/>
          <p:nvPr userDrawn="1"/>
        </p:nvSpPr>
        <p:spPr>
          <a:xfrm>
            <a:off x="546100" y="6632575"/>
            <a:ext cx="11099800" cy="88900"/>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a:spLocks noGrp="1"/>
          </p:cNvSpPr>
          <p:nvPr>
            <p:ph type="title"/>
          </p:nvPr>
        </p:nvSpPr>
        <p:spPr>
          <a:xfrm>
            <a:off x="0" y="352926"/>
            <a:ext cx="12192000" cy="1087815"/>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03989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userDrawn="1"/>
        </p:nvSpPr>
        <p:spPr>
          <a:xfrm>
            <a:off x="4562475" y="0"/>
            <a:ext cx="76295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3875" y="390525"/>
            <a:ext cx="3467101" cy="1114425"/>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4860758" y="390525"/>
            <a:ext cx="7007392" cy="615315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23876" y="1990726"/>
            <a:ext cx="3467100"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p:cNvSpPr/>
          <p:nvPr userDrawn="1"/>
        </p:nvSpPr>
        <p:spPr>
          <a:xfrm>
            <a:off x="4479925" y="1"/>
            <a:ext cx="125414" cy="6858000"/>
          </a:xfrm>
          <a:prstGeom prst="rect">
            <a:avLst/>
          </a:prstGeom>
          <a:gradFill flip="none" rotWithShape="1">
            <a:gsLst>
              <a:gs pos="0">
                <a:schemeClr val="accent3"/>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7550150" y="6331506"/>
            <a:ext cx="4479925" cy="369332"/>
          </a:xfrm>
          <a:prstGeom prst="rect">
            <a:avLst/>
          </a:prstGeom>
          <a:noFill/>
        </p:spPr>
        <p:txBody>
          <a:bodyPr wrap="square" rtlCol="0">
            <a:spAutoFit/>
          </a:bodyPr>
          <a:lstStyle/>
          <a:p>
            <a:pPr algn="r"/>
            <a:r>
              <a:rPr lang="en-US" b="1" dirty="0">
                <a:solidFill>
                  <a:schemeClr val="bg1"/>
                </a:solidFill>
              </a:rPr>
              <a:t>KENTUCKY</a:t>
            </a:r>
            <a:r>
              <a:rPr lang="en-US" b="1" baseline="0" dirty="0">
                <a:solidFill>
                  <a:schemeClr val="bg1"/>
                </a:solidFill>
              </a:rPr>
              <a:t> TRANSPORTATION CABINET</a:t>
            </a:r>
            <a:endParaRPr lang="en-US" b="1" dirty="0">
              <a:solidFill>
                <a:schemeClr val="bg1"/>
              </a:solidFill>
            </a:endParaRPr>
          </a:p>
        </p:txBody>
      </p:sp>
    </p:spTree>
    <p:extLst>
      <p:ext uri="{BB962C8B-B14F-4D97-AF65-F5344CB8AC3E}">
        <p14:creationId xmlns:p14="http://schemas.microsoft.com/office/powerpoint/2010/main" val="385081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9931399" y="0"/>
            <a:ext cx="2120900" cy="61896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8723312"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9" y="1681163"/>
            <a:ext cx="4227511"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422751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32400" y="1681163"/>
            <a:ext cx="4330700"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32400" y="2505075"/>
            <a:ext cx="433070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A066BC-843C-419F-9977-D35BD11A7620}" type="datetimeFigureOut">
              <a:rPr lang="en-US" smtClean="0"/>
              <a:t>6/6/2023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C9E5F-8B91-4FE5-96C2-A2C328B5021F}" type="slidenum">
              <a:rPr lang="en-US" smtClean="0"/>
              <a:t>‹#›</a:t>
            </a:fld>
            <a:endParaRPr lang="en-US"/>
          </a:p>
        </p:txBody>
      </p:sp>
      <p:sp>
        <p:nvSpPr>
          <p:cNvPr id="10" name="Rectangle 9"/>
          <p:cNvSpPr/>
          <p:nvPr userDrawn="1"/>
        </p:nvSpPr>
        <p:spPr>
          <a:xfrm>
            <a:off x="9931399" y="1"/>
            <a:ext cx="2120900" cy="169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2"/>
          <p:cNvSpPr>
            <a:spLocks noGrp="1"/>
          </p:cNvSpPr>
          <p:nvPr>
            <p:ph type="pic" idx="13"/>
          </p:nvPr>
        </p:nvSpPr>
        <p:spPr>
          <a:xfrm>
            <a:off x="9931399" y="1690688"/>
            <a:ext cx="2120900" cy="5176836"/>
          </a:xfrm>
          <a:solidFill>
            <a:schemeClr val="accent2"/>
          </a:solidFill>
        </p:spPr>
        <p:txBody>
          <a:bodyPr anchor="ctr"/>
          <a:lstStyle>
            <a:lvl1pPr marL="0" indent="0" algn="ctr">
              <a:buNone/>
              <a:defRPr sz="3200">
                <a:solidFill>
                  <a:schemeClr val="bg1"/>
                </a:solidFill>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Rectangle 14"/>
          <p:cNvSpPr/>
          <p:nvPr userDrawn="1"/>
        </p:nvSpPr>
        <p:spPr>
          <a:xfrm>
            <a:off x="101600" y="1604168"/>
            <a:ext cx="11825802" cy="86519"/>
          </a:xfrm>
          <a:prstGeom prst="rect">
            <a:avLst/>
          </a:prstGeom>
          <a:gradFill flip="none" rotWithShape="1">
            <a:gsLst>
              <a:gs pos="0">
                <a:schemeClr val="accent3"/>
              </a:gs>
              <a:gs pos="50000">
                <a:schemeClr val="bg2">
                  <a:lumMod val="50000"/>
                  <a:tint val="44500"/>
                  <a:satMod val="160000"/>
                </a:schemeClr>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0135897" y="5816600"/>
            <a:ext cx="1752600" cy="10826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5897" y="365125"/>
            <a:ext cx="1850456" cy="1050134"/>
          </a:xfrm>
          <a:prstGeom prst="rect">
            <a:avLst/>
          </a:prstGeom>
        </p:spPr>
      </p:pic>
    </p:spTree>
    <p:extLst>
      <p:ext uri="{BB962C8B-B14F-4D97-AF65-F5344CB8AC3E}">
        <p14:creationId xmlns:p14="http://schemas.microsoft.com/office/powerpoint/2010/main" val="98547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60596" y="2323306"/>
            <a:ext cx="5826035" cy="2899623"/>
          </a:xfrm>
        </p:spPr>
        <p:txBody>
          <a:bodyPr>
            <a:normAutofit/>
          </a:bodyPr>
          <a:lstStyle>
            <a:lvl1pPr marL="0" indent="0" algn="l">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Information</a:t>
            </a:r>
          </a:p>
          <a:p>
            <a:pPr lvl="0"/>
            <a:endParaRPr lang="en-US" dirty="0"/>
          </a:p>
          <a:p>
            <a:pPr lvl="0"/>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270" y="3371680"/>
            <a:ext cx="380063" cy="380063"/>
          </a:xfrm>
          <a:prstGeom prst="rect">
            <a:avLst/>
          </a:prstGeom>
        </p:spPr>
      </p:pic>
      <p:sp>
        <p:nvSpPr>
          <p:cNvPr id="2" name="Rectangle 1"/>
          <p:cNvSpPr/>
          <p:nvPr userDrawn="1"/>
        </p:nvSpPr>
        <p:spPr>
          <a:xfrm>
            <a:off x="1089708" y="2840199"/>
            <a:ext cx="1310361" cy="400110"/>
          </a:xfrm>
          <a:prstGeom prst="rect">
            <a:avLst/>
          </a:prstGeom>
        </p:spPr>
        <p:txBody>
          <a:bodyPr wrap="square">
            <a:spAutoFit/>
          </a:bodyPr>
          <a:lstStyle/>
          <a:p>
            <a:pPr lvl="0"/>
            <a:r>
              <a:rPr lang="en-US" sz="20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KYTC</a:t>
            </a:r>
          </a:p>
        </p:txBody>
      </p:sp>
      <p:sp>
        <p:nvSpPr>
          <p:cNvPr id="10" name="Rectangle 9"/>
          <p:cNvSpPr/>
          <p:nvPr userDrawn="1"/>
        </p:nvSpPr>
        <p:spPr>
          <a:xfrm flipH="1">
            <a:off x="3525396" y="1257300"/>
            <a:ext cx="96390" cy="39656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1280" y="1257300"/>
            <a:ext cx="2465097" cy="1398942"/>
          </a:xfrm>
          <a:prstGeom prst="rect">
            <a:avLst/>
          </a:prstGeom>
        </p:spPr>
      </p:pic>
      <p:sp>
        <p:nvSpPr>
          <p:cNvPr id="3" name="Rectangle 2"/>
          <p:cNvSpPr/>
          <p:nvPr userDrawn="1"/>
        </p:nvSpPr>
        <p:spPr>
          <a:xfrm>
            <a:off x="522789" y="4853595"/>
            <a:ext cx="2593559" cy="415498"/>
          </a:xfrm>
          <a:prstGeom prst="rect">
            <a:avLst/>
          </a:prstGeom>
        </p:spPr>
        <p:txBody>
          <a:bodyPr wrap="square">
            <a:spAutoFit/>
          </a:bodyPr>
          <a:lstStyle/>
          <a:p>
            <a:pPr lvl="0" algn="ctr"/>
            <a:r>
              <a:rPr lang="en-US" sz="2100" dirty="0"/>
              <a:t>transportation.ky.gov</a:t>
            </a:r>
          </a:p>
        </p:txBody>
      </p:sp>
      <p:sp>
        <p:nvSpPr>
          <p:cNvPr id="12" name="Rectangle 11"/>
          <p:cNvSpPr/>
          <p:nvPr userDrawn="1"/>
        </p:nvSpPr>
        <p:spPr>
          <a:xfrm>
            <a:off x="1" y="6362700"/>
            <a:ext cx="12192000" cy="495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3854870" y="1257300"/>
            <a:ext cx="7191375" cy="1042987"/>
          </a:xfrm>
        </p:spPr>
        <p:txBody>
          <a:bodyPr tIns="0" anchor="t">
            <a:noAutofit/>
          </a:bodyPr>
          <a:lstStyle>
            <a:lvl1pPr algn="l">
              <a:defRPr sz="4400" b="1" baseline="0">
                <a:latin typeface="Arial" panose="020B0604020202020204" pitchFamily="34" charset="0"/>
                <a:cs typeface="Arial" panose="020B0604020202020204" pitchFamily="34" charset="0"/>
              </a:defRPr>
            </a:lvl1pPr>
          </a:lstStyle>
          <a:p>
            <a:r>
              <a:rPr lang="en-US" dirty="0"/>
              <a:t>QUESTIONS?</a:t>
            </a:r>
          </a:p>
        </p:txBody>
      </p:sp>
      <p:sp>
        <p:nvSpPr>
          <p:cNvPr id="14" name="Rectangle 13"/>
          <p:cNvSpPr/>
          <p:nvPr userDrawn="1"/>
        </p:nvSpPr>
        <p:spPr>
          <a:xfrm>
            <a:off x="1089708" y="3350046"/>
            <a:ext cx="1426476" cy="369332"/>
          </a:xfrm>
          <a:prstGeom prst="rect">
            <a:avLst/>
          </a:prstGeom>
        </p:spPr>
        <p:txBody>
          <a:bodyPr wrap="square">
            <a:spAutoFit/>
          </a:bodyPr>
          <a:lstStyle/>
          <a:p>
            <a:pPr lvl="0"/>
            <a:r>
              <a:rPr lang="en-US" sz="1800" dirty="0">
                <a:latin typeface="Arial" panose="020B0604020202020204" pitchFamily="34" charset="0"/>
                <a:cs typeface="Arial" panose="020B0604020202020204" pitchFamily="34" charset="0"/>
              </a:rPr>
              <a:t>@kytc120</a:t>
            </a:r>
          </a:p>
        </p:txBody>
      </p:sp>
      <p:sp>
        <p:nvSpPr>
          <p:cNvPr id="15" name="TextBox 14"/>
          <p:cNvSpPr txBox="1"/>
          <p:nvPr userDrawn="1"/>
        </p:nvSpPr>
        <p:spPr>
          <a:xfrm>
            <a:off x="1089708" y="385989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KYtransportation</a:t>
            </a:r>
            <a:endParaRPr lang="en-US" dirty="0"/>
          </a:p>
        </p:txBody>
      </p:sp>
      <p:sp>
        <p:nvSpPr>
          <p:cNvPr id="16" name="TextBox 15"/>
          <p:cNvSpPr txBox="1"/>
          <p:nvPr userDrawn="1"/>
        </p:nvSpPr>
        <p:spPr>
          <a:xfrm>
            <a:off x="1089708" y="4342163"/>
            <a:ext cx="1957541" cy="369332"/>
          </a:xfrm>
          <a:prstGeom prst="rect">
            <a:avLst/>
          </a:prstGeom>
          <a:noFill/>
        </p:spPr>
        <p:txBody>
          <a:bodyPr wrap="square" rtlCol="0">
            <a:spAutoFit/>
          </a:bodyPr>
          <a:lstStyle/>
          <a:p>
            <a:r>
              <a:rPr lang="en-US" sz="1800" kern="1200" dirty="0">
                <a:solidFill>
                  <a:schemeClr val="tx1"/>
                </a:solidFill>
                <a:effectLst/>
                <a:latin typeface="+mn-lt"/>
                <a:ea typeface="+mn-ea"/>
                <a:cs typeface="+mn-cs"/>
              </a:rPr>
              <a:t>@</a:t>
            </a:r>
            <a:r>
              <a:rPr lang="en-US" sz="1800" kern="1200" dirty="0" err="1">
                <a:solidFill>
                  <a:schemeClr val="tx1"/>
                </a:solidFill>
                <a:effectLst/>
                <a:latin typeface="+mn-lt"/>
                <a:ea typeface="+mn-ea"/>
                <a:cs typeface="+mn-cs"/>
              </a:rPr>
              <a:t>KYtransportation</a:t>
            </a:r>
            <a:endParaRPr lang="en-US" dirty="0"/>
          </a:p>
        </p:txBody>
      </p:sp>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493" y="4375341"/>
            <a:ext cx="375616" cy="26352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6727" y="2873887"/>
            <a:ext cx="375148" cy="375148"/>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79935" y="3857035"/>
            <a:ext cx="368733" cy="368733"/>
          </a:xfrm>
          <a:prstGeom prst="rect">
            <a:avLst/>
          </a:prstGeom>
        </p:spPr>
      </p:pic>
    </p:spTree>
    <p:extLst>
      <p:ext uri="{BB962C8B-B14F-4D97-AF65-F5344CB8AC3E}">
        <p14:creationId xmlns:p14="http://schemas.microsoft.com/office/powerpoint/2010/main" val="202691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A066BC-843C-419F-9977-D35BD11A7620}" type="datetimeFigureOut">
              <a:rPr lang="en-US" smtClean="0"/>
              <a:t>6/6/2023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9E5F-8B91-4FE5-96C2-A2C328B5021F}" type="slidenum">
              <a:rPr lang="en-US" smtClean="0"/>
              <a:t>‹#›</a:t>
            </a:fld>
            <a:endParaRPr lang="en-US"/>
          </a:p>
        </p:txBody>
      </p:sp>
    </p:spTree>
    <p:extLst>
      <p:ext uri="{BB962C8B-B14F-4D97-AF65-F5344CB8AC3E}">
        <p14:creationId xmlns:p14="http://schemas.microsoft.com/office/powerpoint/2010/main" val="185951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2" r:id="rId5"/>
    <p:sldLayoutId id="2147483657" r:id="rId6"/>
    <p:sldLayoutId id="2147483653"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LPA Process</a:t>
            </a:r>
          </a:p>
        </p:txBody>
      </p:sp>
      <p:sp>
        <p:nvSpPr>
          <p:cNvPr id="3" name="Text Placeholder 2"/>
          <p:cNvSpPr>
            <a:spLocks noGrp="1"/>
          </p:cNvSpPr>
          <p:nvPr>
            <p:ph type="body" idx="1"/>
          </p:nvPr>
        </p:nvSpPr>
        <p:spPr/>
        <p:txBody>
          <a:bodyPr>
            <a:normAutofit fontScale="85000" lnSpcReduction="20000"/>
          </a:bodyPr>
          <a:lstStyle/>
          <a:p>
            <a:r>
              <a:rPr lang="en-US" dirty="0"/>
              <a:t>OKI Intermodal Coordinating Committee</a:t>
            </a:r>
          </a:p>
          <a:p>
            <a:endParaRPr lang="en-US" dirty="0"/>
          </a:p>
          <a:p>
            <a:r>
              <a:rPr lang="en-US" dirty="0"/>
              <a:t>Presentation by Dane Blackburn, </a:t>
            </a:r>
          </a:p>
          <a:p>
            <a:r>
              <a:rPr lang="en-US" dirty="0"/>
              <a:t>KYTC District 6 LPA Coordinator</a:t>
            </a:r>
          </a:p>
          <a:p>
            <a:endParaRPr lang="en-US" dirty="0"/>
          </a:p>
          <a:p>
            <a:r>
              <a:rPr lang="en-US" dirty="0"/>
              <a:t>Cincinnati, Ohio | June 06, 2023</a:t>
            </a:r>
          </a:p>
        </p:txBody>
      </p:sp>
    </p:spTree>
    <p:extLst>
      <p:ext uri="{BB962C8B-B14F-4D97-AF65-F5344CB8AC3E}">
        <p14:creationId xmlns:p14="http://schemas.microsoft.com/office/powerpoint/2010/main" val="1511550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Inspection</a:t>
            </a:r>
          </a:p>
        </p:txBody>
      </p:sp>
      <p:sp>
        <p:nvSpPr>
          <p:cNvPr id="3" name="Content Placeholder 2"/>
          <p:cNvSpPr>
            <a:spLocks noGrp="1"/>
          </p:cNvSpPr>
          <p:nvPr>
            <p:ph sz="half" idx="1"/>
          </p:nvPr>
        </p:nvSpPr>
        <p:spPr/>
        <p:txBody>
          <a:bodyPr/>
          <a:lstStyle/>
          <a:p>
            <a:r>
              <a:rPr lang="en-US" dirty="0"/>
              <a:t>Chapter IX</a:t>
            </a:r>
          </a:p>
          <a:p>
            <a:r>
              <a:rPr lang="en-US" dirty="0"/>
              <a:t>Qualified inspector is required to be on the project’s job site at any time construction work is being completed</a:t>
            </a:r>
          </a:p>
          <a:p>
            <a:r>
              <a:rPr lang="en-US" dirty="0"/>
              <a:t>Minimum of five (5) years of roadway and/or bridge construction experience</a:t>
            </a:r>
          </a:p>
        </p:txBody>
      </p:sp>
      <p:sp>
        <p:nvSpPr>
          <p:cNvPr id="4" name="Content Placeholder 3"/>
          <p:cNvSpPr>
            <a:spLocks noGrp="1"/>
          </p:cNvSpPr>
          <p:nvPr>
            <p:ph sz="half" idx="2"/>
          </p:nvPr>
        </p:nvSpPr>
        <p:spPr/>
        <p:txBody>
          <a:bodyPr>
            <a:normAutofit/>
          </a:bodyPr>
          <a:lstStyle/>
          <a:p>
            <a:pPr marL="285750" indent="-285750">
              <a:buFont typeface="Arial" panose="020B0604020202020204" pitchFamily="34" charset="0"/>
              <a:buChar char="•"/>
            </a:pPr>
            <a:r>
              <a:rPr lang="en-US" dirty="0"/>
              <a:t>Options include:</a:t>
            </a:r>
          </a:p>
          <a:p>
            <a:pPr marL="742950" lvl="1" indent="-285750"/>
            <a:r>
              <a:rPr lang="en-US" dirty="0"/>
              <a:t>May use design consultant if construction inspection services were listed in the original design RFP</a:t>
            </a:r>
          </a:p>
          <a:p>
            <a:pPr marL="742950" lvl="1" indent="-285750"/>
            <a:r>
              <a:rPr lang="en-US" dirty="0"/>
              <a:t>May advertise for construction inspection services prior to construction</a:t>
            </a:r>
          </a:p>
          <a:p>
            <a:pPr marL="742950" lvl="1" indent="-285750"/>
            <a:r>
              <a:rPr lang="en-US" dirty="0"/>
              <a:t>May utilize KYTC’s statewide rotating list</a:t>
            </a:r>
          </a:p>
        </p:txBody>
      </p:sp>
    </p:spTree>
    <p:extLst>
      <p:ext uri="{BB962C8B-B14F-4D97-AF65-F5344CB8AC3E}">
        <p14:creationId xmlns:p14="http://schemas.microsoft.com/office/powerpoint/2010/main" val="1279700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Closeout</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sz="1800" dirty="0"/>
              <a:t>Once construction is complete, a final walkthrough should be scheduled as soon as possible</a:t>
            </a:r>
          </a:p>
          <a:p>
            <a:pPr marL="285750" indent="-285750">
              <a:buFont typeface="Arial" panose="020B0604020202020204" pitchFamily="34" charset="0"/>
              <a:buChar char="•"/>
            </a:pPr>
            <a:r>
              <a:rPr lang="en-US" sz="1800" dirty="0"/>
              <a:t>A Project Closure Form must be submitted</a:t>
            </a:r>
          </a:p>
          <a:p>
            <a:pPr marL="285750" indent="-285750">
              <a:buFont typeface="Arial" panose="020B0604020202020204" pitchFamily="34" charset="0"/>
              <a:buChar char="•"/>
            </a:pPr>
            <a:r>
              <a:rPr lang="en-US" sz="1800" dirty="0"/>
              <a:t>Final reimbursement for the construction phase cannot occur until the previous two steps have been completed.</a:t>
            </a:r>
            <a:endParaRPr lang="en-US" sz="1600" dirty="0"/>
          </a:p>
          <a:p>
            <a:endParaRPr lang="en-US" dirty="0"/>
          </a:p>
        </p:txBody>
      </p:sp>
      <p:pic>
        <p:nvPicPr>
          <p:cNvPr id="8" name="Picture 7">
            <a:extLst>
              <a:ext uri="{FF2B5EF4-FFF2-40B4-BE49-F238E27FC236}">
                <a16:creationId xmlns:a16="http://schemas.microsoft.com/office/drawing/2014/main" id="{0B91340A-3F9D-2B61-F466-0001FD7CAC7E}"/>
              </a:ext>
            </a:extLst>
          </p:cNvPr>
          <p:cNvPicPr>
            <a:picLocks noChangeAspect="1"/>
          </p:cNvPicPr>
          <p:nvPr/>
        </p:nvPicPr>
        <p:blipFill rotWithShape="1">
          <a:blip r:embed="rId3"/>
          <a:srcRect l="33881" t="18556" r="33523" b="6527"/>
          <a:stretch/>
        </p:blipFill>
        <p:spPr>
          <a:xfrm>
            <a:off x="6096000" y="393340"/>
            <a:ext cx="4612105" cy="5962714"/>
          </a:xfrm>
          <a:prstGeom prst="rect">
            <a:avLst/>
          </a:prstGeom>
        </p:spPr>
      </p:pic>
    </p:spTree>
    <p:extLst>
      <p:ext uri="{BB962C8B-B14F-4D97-AF65-F5344CB8AC3E}">
        <p14:creationId xmlns:p14="http://schemas.microsoft.com/office/powerpoint/2010/main" val="390264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
        <p:nvSpPr>
          <p:cNvPr id="3" name="Text Placeholder 2"/>
          <p:cNvSpPr>
            <a:spLocks noGrp="1"/>
          </p:cNvSpPr>
          <p:nvPr>
            <p:ph type="body" idx="1"/>
          </p:nvPr>
        </p:nvSpPr>
        <p:spPr>
          <a:xfrm>
            <a:off x="839788" y="1885700"/>
            <a:ext cx="5392569" cy="472490"/>
          </a:xfrm>
        </p:spPr>
        <p:txBody>
          <a:bodyPr/>
          <a:lstStyle/>
          <a:p>
            <a:r>
              <a:rPr lang="en-US" dirty="0"/>
              <a:t>Ways to keep a project on schedule</a:t>
            </a:r>
          </a:p>
        </p:txBody>
      </p:sp>
      <p:sp>
        <p:nvSpPr>
          <p:cNvPr id="4" name="Content Placeholder 3"/>
          <p:cNvSpPr>
            <a:spLocks noGrp="1"/>
          </p:cNvSpPr>
          <p:nvPr>
            <p:ph sz="half" idx="2"/>
          </p:nvPr>
        </p:nvSpPr>
        <p:spPr>
          <a:xfrm>
            <a:off x="839788" y="2436812"/>
            <a:ext cx="8304212" cy="3684588"/>
          </a:xfrm>
        </p:spPr>
        <p:txBody>
          <a:bodyPr/>
          <a:lstStyle/>
          <a:p>
            <a:pPr lvl="1"/>
            <a:r>
              <a:rPr lang="en-US" dirty="0"/>
              <a:t>Become familiar with the KYTC LPA Guidance Manual</a:t>
            </a:r>
          </a:p>
          <a:p>
            <a:pPr lvl="1"/>
            <a:r>
              <a:rPr lang="en-US" dirty="0"/>
              <a:t>Submit plans following KYTC Design Manual</a:t>
            </a:r>
          </a:p>
          <a:p>
            <a:pPr lvl="1"/>
            <a:r>
              <a:rPr lang="en-US" dirty="0"/>
              <a:t>Depending on scope of project, an environmental consulting firm may be necessary</a:t>
            </a:r>
          </a:p>
          <a:p>
            <a:pPr lvl="1"/>
            <a:r>
              <a:rPr lang="en-US" dirty="0"/>
              <a:t>Contact utility companies as soon as possible</a:t>
            </a:r>
          </a:p>
          <a:p>
            <a:pPr lvl="1"/>
            <a:r>
              <a:rPr lang="en-US" dirty="0"/>
              <a:t>Completely and correctly fill in all documents submitted to administering office</a:t>
            </a:r>
          </a:p>
          <a:p>
            <a:endParaRPr lang="en-US" dirty="0"/>
          </a:p>
        </p:txBody>
      </p:sp>
      <p:sp>
        <p:nvSpPr>
          <p:cNvPr id="7" name="Picture Placeholder 6"/>
          <p:cNvSpPr>
            <a:spLocks noGrp="1"/>
          </p:cNvSpPr>
          <p:nvPr>
            <p:ph type="pic" idx="13"/>
          </p:nvPr>
        </p:nvSpPr>
        <p:spPr/>
      </p:sp>
    </p:spTree>
    <p:extLst>
      <p:ext uri="{BB962C8B-B14F-4D97-AF65-F5344CB8AC3E}">
        <p14:creationId xmlns:p14="http://schemas.microsoft.com/office/powerpoint/2010/main" val="81698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0596" y="1257300"/>
            <a:ext cx="7204453" cy="889000"/>
          </a:xfrm>
        </p:spPr>
        <p:txBody>
          <a:bodyPr/>
          <a:lstStyle/>
          <a:p>
            <a:r>
              <a:rPr lang="en-US" dirty="0"/>
              <a:t>QUESTIONS?</a:t>
            </a:r>
          </a:p>
        </p:txBody>
      </p:sp>
      <p:sp>
        <p:nvSpPr>
          <p:cNvPr id="3" name="Text Placeholder 2"/>
          <p:cNvSpPr>
            <a:spLocks noGrp="1"/>
          </p:cNvSpPr>
          <p:nvPr>
            <p:ph type="body" sz="half" idx="2"/>
          </p:nvPr>
        </p:nvSpPr>
        <p:spPr>
          <a:xfrm>
            <a:off x="3860596" y="2323306"/>
            <a:ext cx="5826035" cy="2899623"/>
          </a:xfrm>
        </p:spPr>
        <p:txBody>
          <a:bodyPr/>
          <a:lstStyle/>
          <a:p>
            <a:pPr>
              <a:spcBef>
                <a:spcPts val="600"/>
              </a:spcBef>
            </a:pPr>
            <a:r>
              <a:rPr lang="en-US" sz="1800" b="1" dirty="0">
                <a:solidFill>
                  <a:srgbClr val="003764"/>
                </a:solidFill>
                <a:effectLst/>
                <a:latin typeface="Arial" panose="020B0604020202020204" pitchFamily="34" charset="0"/>
                <a:ea typeface="Calibri" panose="020F0502020204030204" pitchFamily="34" charset="0"/>
              </a:rPr>
              <a:t>Dane Blackburn</a:t>
            </a:r>
          </a:p>
          <a:p>
            <a:pPr>
              <a:spcBef>
                <a:spcPts val="600"/>
              </a:spcBef>
            </a:pPr>
            <a:r>
              <a:rPr lang="en-US" sz="1800" cap="small" spc="130" dirty="0">
                <a:solidFill>
                  <a:srgbClr val="5EB3E4"/>
                </a:solidFill>
                <a:effectLst/>
                <a:latin typeface="Arial" panose="020B0604020202020204" pitchFamily="34" charset="0"/>
                <a:ea typeface="Calibri" panose="020F0502020204030204" pitchFamily="34" charset="0"/>
              </a:rPr>
              <a:t>LPA Coordinator</a:t>
            </a:r>
            <a:endParaRPr lang="en-US" sz="1800" b="1" cap="small" spc="130" dirty="0">
              <a:solidFill>
                <a:srgbClr val="003764"/>
              </a:solidFill>
              <a:latin typeface="Arial" panose="020B0604020202020204" pitchFamily="34" charset="0"/>
              <a:ea typeface="Calibri" panose="020F0502020204030204" pitchFamily="34" charset="0"/>
            </a:endParaRPr>
          </a:p>
          <a:p>
            <a:pPr>
              <a:spcBef>
                <a:spcPts val="600"/>
              </a:spcBef>
            </a:pPr>
            <a:r>
              <a:rPr lang="en-US" sz="1400" dirty="0">
                <a:solidFill>
                  <a:srgbClr val="003764"/>
                </a:solidFill>
                <a:effectLst/>
                <a:latin typeface="Arial" panose="020B0604020202020204" pitchFamily="34" charset="0"/>
                <a:ea typeface="Calibri" panose="020F0502020204030204" pitchFamily="34" charset="0"/>
              </a:rPr>
              <a:t>District 6 Planning</a:t>
            </a:r>
            <a:endParaRPr lang="en-US" sz="1400" b="1" cap="small" spc="130" dirty="0">
              <a:solidFill>
                <a:srgbClr val="003764"/>
              </a:solidFill>
              <a:effectLst/>
              <a:latin typeface="Arial" panose="020B0604020202020204" pitchFamily="34" charset="0"/>
              <a:ea typeface="Calibri" panose="020F0502020204030204" pitchFamily="34" charset="0"/>
            </a:endParaRPr>
          </a:p>
          <a:p>
            <a:pPr>
              <a:spcBef>
                <a:spcPts val="600"/>
              </a:spcBef>
            </a:pPr>
            <a:r>
              <a:rPr lang="en-US" sz="1400" dirty="0">
                <a:solidFill>
                  <a:srgbClr val="003764"/>
                </a:solidFill>
                <a:effectLst/>
                <a:latin typeface="Arial" panose="020B0604020202020204" pitchFamily="34" charset="0"/>
                <a:ea typeface="Calibri" panose="020F0502020204030204" pitchFamily="34" charset="0"/>
              </a:rPr>
              <a:t>421 Buttermilk Pike</a:t>
            </a:r>
            <a:endParaRPr lang="en-US" sz="1400" b="1" cap="small" spc="130" dirty="0">
              <a:solidFill>
                <a:srgbClr val="003764"/>
              </a:solidFill>
              <a:latin typeface="Arial" panose="020B0604020202020204" pitchFamily="34" charset="0"/>
              <a:ea typeface="Calibri" panose="020F0502020204030204" pitchFamily="34" charset="0"/>
            </a:endParaRPr>
          </a:p>
          <a:p>
            <a:pPr>
              <a:spcBef>
                <a:spcPts val="600"/>
              </a:spcBef>
            </a:pPr>
            <a:r>
              <a:rPr lang="en-US" sz="1400" dirty="0">
                <a:solidFill>
                  <a:srgbClr val="003764"/>
                </a:solidFill>
                <a:effectLst/>
                <a:latin typeface="Arial" panose="020B0604020202020204" pitchFamily="34" charset="0"/>
                <a:ea typeface="Calibri" panose="020F0502020204030204" pitchFamily="34" charset="0"/>
              </a:rPr>
              <a:t>Covington, Kentucky 41017</a:t>
            </a:r>
            <a:endParaRPr lang="en-US" sz="1400" b="1" cap="small" spc="130" dirty="0">
              <a:solidFill>
                <a:srgbClr val="003764"/>
              </a:solidFill>
              <a:effectLst/>
              <a:latin typeface="Arial" panose="020B0604020202020204" pitchFamily="34" charset="0"/>
              <a:ea typeface="Calibri" panose="020F0502020204030204" pitchFamily="34" charset="0"/>
            </a:endParaRPr>
          </a:p>
          <a:p>
            <a:pPr>
              <a:spcBef>
                <a:spcPts val="600"/>
              </a:spcBef>
            </a:pPr>
            <a:r>
              <a:rPr lang="en-US" sz="1400" dirty="0">
                <a:solidFill>
                  <a:srgbClr val="003764"/>
                </a:solidFill>
                <a:effectLst/>
                <a:latin typeface="Arial" panose="020B0604020202020204" pitchFamily="34" charset="0"/>
                <a:ea typeface="Calibri" panose="020F0502020204030204" pitchFamily="34" charset="0"/>
              </a:rPr>
              <a:t>(859) 341-2700  </a:t>
            </a:r>
            <a:r>
              <a:rPr lang="en-US" sz="1200" dirty="0">
                <a:solidFill>
                  <a:srgbClr val="003764"/>
                </a:solidFill>
                <a:effectLst/>
                <a:latin typeface="Arial" panose="020B0604020202020204" pitchFamily="34" charset="0"/>
                <a:ea typeface="Calibri" panose="020F0502020204030204" pitchFamily="34" charset="0"/>
              </a:rPr>
              <a:t>OFFICE</a:t>
            </a:r>
          </a:p>
          <a:p>
            <a:pPr>
              <a:spcBef>
                <a:spcPts val="600"/>
              </a:spcBef>
            </a:pPr>
            <a:endParaRPr lang="en-US" sz="1200" dirty="0">
              <a:solidFill>
                <a:srgbClr val="003764"/>
              </a:solidFill>
              <a:latin typeface="Arial" panose="020B0604020202020204" pitchFamily="34" charset="0"/>
            </a:endParaRPr>
          </a:p>
          <a:p>
            <a:pPr>
              <a:spcBef>
                <a:spcPts val="600"/>
              </a:spcBef>
            </a:pPr>
            <a:r>
              <a:rPr lang="en-US" sz="1800" b="1" dirty="0">
                <a:solidFill>
                  <a:srgbClr val="003764"/>
                </a:solidFill>
                <a:latin typeface="Arial" panose="020B0604020202020204" pitchFamily="34" charset="0"/>
                <a:ea typeface="Calibri" panose="020F0502020204030204" pitchFamily="34" charset="0"/>
              </a:rPr>
              <a:t>d</a:t>
            </a:r>
            <a:r>
              <a:rPr lang="en-US" sz="1800" b="1" dirty="0">
                <a:solidFill>
                  <a:srgbClr val="003764"/>
                </a:solidFill>
                <a:effectLst/>
                <a:latin typeface="Arial" panose="020B0604020202020204" pitchFamily="34" charset="0"/>
                <a:ea typeface="Calibri" panose="020F0502020204030204" pitchFamily="34" charset="0"/>
              </a:rPr>
              <a:t>ane.blackburn@ky.gov</a:t>
            </a:r>
          </a:p>
        </p:txBody>
      </p:sp>
    </p:spTree>
    <p:extLst>
      <p:ext uri="{BB962C8B-B14F-4D97-AF65-F5344CB8AC3E}">
        <p14:creationId xmlns:p14="http://schemas.microsoft.com/office/powerpoint/2010/main" val="937322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sz="2400" b="1" dirty="0"/>
              <a:t>Vision</a:t>
            </a:r>
          </a:p>
          <a:p>
            <a:pPr>
              <a:lnSpc>
                <a:spcPct val="110000"/>
              </a:lnSpc>
            </a:pPr>
            <a:r>
              <a:rPr lang="en-US" sz="2400" dirty="0"/>
              <a:t>Striving to be national leaders in transportation who provide transportation infrastructure and services for the 21st century that deliver new economic opportunities for all Kentuckians.</a:t>
            </a:r>
          </a:p>
          <a:p>
            <a:endParaRPr lang="en-US" sz="700" dirty="0"/>
          </a:p>
          <a:p>
            <a:r>
              <a:rPr lang="en-US" sz="2400" b="1" dirty="0"/>
              <a:t>Mission</a:t>
            </a:r>
          </a:p>
          <a:p>
            <a:pPr>
              <a:lnSpc>
                <a:spcPct val="110000"/>
              </a:lnSpc>
            </a:pPr>
            <a:r>
              <a:rPr lang="en-US" sz="2400" dirty="0"/>
              <a:t>To provide a safe, efficient, environmentally sound and fiscally responsible transportation system that delivers economic opportunity and enhances the quality of life in Kentucky.</a:t>
            </a:r>
          </a:p>
        </p:txBody>
      </p:sp>
    </p:spTree>
    <p:extLst>
      <p:ext uri="{BB962C8B-B14F-4D97-AF65-F5344CB8AC3E}">
        <p14:creationId xmlns:p14="http://schemas.microsoft.com/office/powerpoint/2010/main" val="4240271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Funding Opportunities</a:t>
            </a:r>
          </a:p>
        </p:txBody>
      </p:sp>
      <p:sp>
        <p:nvSpPr>
          <p:cNvPr id="3" name="Content Placeholder 2"/>
          <p:cNvSpPr>
            <a:spLocks noGrp="1"/>
          </p:cNvSpPr>
          <p:nvPr>
            <p:ph sz="half" idx="1"/>
          </p:nvPr>
        </p:nvSpPr>
        <p:spPr>
          <a:xfrm>
            <a:off x="838198" y="2212294"/>
            <a:ext cx="10515599" cy="1995261"/>
          </a:xfrm>
        </p:spPr>
        <p:txBody>
          <a:bodyPr/>
          <a:lstStyle/>
          <a:p>
            <a:r>
              <a:rPr lang="en-US" dirty="0"/>
              <a:t>Surface Transportation Funds (SNK)</a:t>
            </a:r>
          </a:p>
          <a:p>
            <a:r>
              <a:rPr lang="en-US" dirty="0"/>
              <a:t>Transportation Alternatives (TA)</a:t>
            </a:r>
          </a:p>
          <a:p>
            <a:r>
              <a:rPr lang="en-US" dirty="0"/>
              <a:t>Congestion Mitigation &amp; Air Quality (CMAQ)</a:t>
            </a:r>
          </a:p>
        </p:txBody>
      </p:sp>
      <p:sp>
        <p:nvSpPr>
          <p:cNvPr id="4" name="Content Placeholder 3"/>
          <p:cNvSpPr>
            <a:spLocks noGrp="1"/>
          </p:cNvSpPr>
          <p:nvPr>
            <p:ph sz="half" idx="2"/>
          </p:nvPr>
        </p:nvSpPr>
        <p:spPr>
          <a:xfrm>
            <a:off x="838200" y="5045529"/>
            <a:ext cx="10515600" cy="1131434"/>
          </a:xfrm>
        </p:spPr>
        <p:txBody>
          <a:bodyPr/>
          <a:lstStyle/>
          <a:p>
            <a:r>
              <a:rPr lang="en-US" dirty="0"/>
              <a:t>These programs are not grants, but reimbursement programs</a:t>
            </a:r>
          </a:p>
        </p:txBody>
      </p:sp>
    </p:spTree>
    <p:extLst>
      <p:ext uri="{BB962C8B-B14F-4D97-AF65-F5344CB8AC3E}">
        <p14:creationId xmlns:p14="http://schemas.microsoft.com/office/powerpoint/2010/main" val="69684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KYTC LPA Guidance Manual</a:t>
            </a:r>
          </a:p>
        </p:txBody>
      </p:sp>
      <p:pic>
        <p:nvPicPr>
          <p:cNvPr id="10" name="Picture Placeholder 9" descr="Qr code&#10;&#10;Description automatically generated">
            <a:extLst>
              <a:ext uri="{FF2B5EF4-FFF2-40B4-BE49-F238E27FC236}">
                <a16:creationId xmlns:a16="http://schemas.microsoft.com/office/drawing/2014/main" id="{329AF244-D508-131B-636C-29DCE274808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094" b="6094"/>
          <a:stretch>
            <a:fillRect/>
          </a:stretch>
        </p:blipFill>
        <p:spPr>
          <a:xfrm>
            <a:off x="1143185" y="4155905"/>
            <a:ext cx="2228480" cy="1956816"/>
          </a:xfrm>
        </p:spPr>
      </p:pic>
      <p:sp>
        <p:nvSpPr>
          <p:cNvPr id="4" name="Text Placeholder 3"/>
          <p:cNvSpPr>
            <a:spLocks noGrp="1"/>
          </p:cNvSpPr>
          <p:nvPr>
            <p:ph type="body" sz="half" idx="2"/>
          </p:nvPr>
        </p:nvSpPr>
        <p:spPr/>
        <p:txBody>
          <a:bodyPr>
            <a:normAutofit/>
          </a:bodyPr>
          <a:lstStyle/>
          <a:p>
            <a:r>
              <a:rPr lang="en-US" sz="1800" dirty="0"/>
              <a:t>Prior to the commencement of any project, all Local Public Agencies should become familiar with the practices outlined in the KYTC LPA Guidance Manual</a:t>
            </a:r>
          </a:p>
        </p:txBody>
      </p:sp>
      <p:pic>
        <p:nvPicPr>
          <p:cNvPr id="12" name="Picture 11">
            <a:extLst>
              <a:ext uri="{FF2B5EF4-FFF2-40B4-BE49-F238E27FC236}">
                <a16:creationId xmlns:a16="http://schemas.microsoft.com/office/drawing/2014/main" id="{FB8F3C4E-BE6B-AC66-3166-1F77469AEFA1}"/>
              </a:ext>
            </a:extLst>
          </p:cNvPr>
          <p:cNvPicPr>
            <a:picLocks noChangeAspect="1"/>
          </p:cNvPicPr>
          <p:nvPr/>
        </p:nvPicPr>
        <p:blipFill rotWithShape="1">
          <a:blip r:embed="rId4"/>
          <a:srcRect t="3060" r="1014"/>
          <a:stretch/>
        </p:blipFill>
        <p:spPr>
          <a:xfrm>
            <a:off x="5907877" y="174238"/>
            <a:ext cx="5042116" cy="2777537"/>
          </a:xfrm>
          <a:prstGeom prst="rect">
            <a:avLst/>
          </a:prstGeom>
        </p:spPr>
      </p:pic>
      <p:pic>
        <p:nvPicPr>
          <p:cNvPr id="14" name="Picture 13">
            <a:extLst>
              <a:ext uri="{FF2B5EF4-FFF2-40B4-BE49-F238E27FC236}">
                <a16:creationId xmlns:a16="http://schemas.microsoft.com/office/drawing/2014/main" id="{A48B3C1C-2BEA-86EC-C3B0-6146AD2B4AB0}"/>
              </a:ext>
            </a:extLst>
          </p:cNvPr>
          <p:cNvPicPr>
            <a:picLocks noChangeAspect="1"/>
          </p:cNvPicPr>
          <p:nvPr/>
        </p:nvPicPr>
        <p:blipFill rotWithShape="1">
          <a:blip r:embed="rId5"/>
          <a:srcRect t="6906" r="1014"/>
          <a:stretch/>
        </p:blipFill>
        <p:spPr>
          <a:xfrm>
            <a:off x="5907877" y="2822221"/>
            <a:ext cx="5042116" cy="2667368"/>
          </a:xfrm>
          <a:prstGeom prst="rect">
            <a:avLst/>
          </a:prstGeom>
        </p:spPr>
      </p:pic>
      <p:pic>
        <p:nvPicPr>
          <p:cNvPr id="18" name="Picture 17">
            <a:extLst>
              <a:ext uri="{FF2B5EF4-FFF2-40B4-BE49-F238E27FC236}">
                <a16:creationId xmlns:a16="http://schemas.microsoft.com/office/drawing/2014/main" id="{025CC0D9-750C-15FD-ED0D-BFC57BBD9FE9}"/>
              </a:ext>
            </a:extLst>
          </p:cNvPr>
          <p:cNvPicPr>
            <a:picLocks noChangeAspect="1"/>
          </p:cNvPicPr>
          <p:nvPr/>
        </p:nvPicPr>
        <p:blipFill rotWithShape="1">
          <a:blip r:embed="rId6"/>
          <a:srcRect t="19526" r="902" b="43788"/>
          <a:stretch/>
        </p:blipFill>
        <p:spPr>
          <a:xfrm>
            <a:off x="5907877" y="5251059"/>
            <a:ext cx="5042116" cy="1049950"/>
          </a:xfrm>
          <a:prstGeom prst="rect">
            <a:avLst/>
          </a:prstGeom>
        </p:spPr>
      </p:pic>
    </p:spTree>
    <p:extLst>
      <p:ext uri="{BB962C8B-B14F-4D97-AF65-F5344CB8AC3E}">
        <p14:creationId xmlns:p14="http://schemas.microsoft.com/office/powerpoint/2010/main" val="236757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Authorization</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sz="1800" dirty="0"/>
              <a:t>Funding authorization and Notice to Proceed must be given prior to the occurrence of any project activities</a:t>
            </a:r>
          </a:p>
          <a:p>
            <a:pPr marL="285750" indent="-285750">
              <a:buFont typeface="Arial" panose="020B0604020202020204" pitchFamily="34" charset="0"/>
              <a:buChar char="•"/>
            </a:pPr>
            <a:r>
              <a:rPr lang="en-US" sz="1800" dirty="0"/>
              <a:t>NTP will be issued for each individual phase (Design, Right-of-Way, Utilities, Construction) after all parties have executed the MOA</a:t>
            </a:r>
          </a:p>
          <a:p>
            <a:endParaRPr lang="en-US" dirty="0"/>
          </a:p>
        </p:txBody>
      </p:sp>
      <p:pic>
        <p:nvPicPr>
          <p:cNvPr id="5" name="Content Placeholder 5">
            <a:extLst>
              <a:ext uri="{FF2B5EF4-FFF2-40B4-BE49-F238E27FC236}">
                <a16:creationId xmlns:a16="http://schemas.microsoft.com/office/drawing/2014/main" id="{51F99929-6B97-22E7-FD76-E98DBBF28DEB}"/>
              </a:ext>
            </a:extLst>
          </p:cNvPr>
          <p:cNvPicPr>
            <a:picLocks noChangeAspect="1"/>
          </p:cNvPicPr>
          <p:nvPr/>
        </p:nvPicPr>
        <p:blipFill rotWithShape="1">
          <a:blip r:embed="rId3"/>
          <a:srcRect t="2367" r="50085" b="6059"/>
          <a:stretch/>
        </p:blipFill>
        <p:spPr>
          <a:xfrm>
            <a:off x="4860758" y="1504950"/>
            <a:ext cx="7010215" cy="3617162"/>
          </a:xfrm>
          <a:prstGeom prst="rect">
            <a:avLst/>
          </a:prstGeom>
        </p:spPr>
      </p:pic>
      <p:pic>
        <p:nvPicPr>
          <p:cNvPr id="6" name="Picture 5" descr="Qr code&#10;&#10;Description automatically generated">
            <a:extLst>
              <a:ext uri="{FF2B5EF4-FFF2-40B4-BE49-F238E27FC236}">
                <a16:creationId xmlns:a16="http://schemas.microsoft.com/office/drawing/2014/main" id="{07FAB7DD-990E-3187-D4DC-F0E5D07715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9525" y="4511675"/>
            <a:ext cx="1955800" cy="1955800"/>
          </a:xfrm>
          <a:prstGeom prst="rect">
            <a:avLst/>
          </a:prstGeom>
        </p:spPr>
      </p:pic>
      <p:sp>
        <p:nvSpPr>
          <p:cNvPr id="7" name="TextBox 6">
            <a:extLst>
              <a:ext uri="{FF2B5EF4-FFF2-40B4-BE49-F238E27FC236}">
                <a16:creationId xmlns:a16="http://schemas.microsoft.com/office/drawing/2014/main" id="{A92366B5-A80A-C784-9D15-C7F436178DBC}"/>
              </a:ext>
            </a:extLst>
          </p:cNvPr>
          <p:cNvSpPr txBox="1"/>
          <p:nvPr/>
        </p:nvSpPr>
        <p:spPr>
          <a:xfrm>
            <a:off x="972233" y="6388247"/>
            <a:ext cx="2570384" cy="369332"/>
          </a:xfrm>
          <a:prstGeom prst="rect">
            <a:avLst/>
          </a:prstGeom>
          <a:noFill/>
        </p:spPr>
        <p:txBody>
          <a:bodyPr wrap="none" rtlCol="0">
            <a:spAutoFit/>
          </a:bodyPr>
          <a:lstStyle/>
          <a:p>
            <a:r>
              <a:rPr lang="en-US" dirty="0"/>
              <a:t>www.pmtoolbox.kytc.gov</a:t>
            </a:r>
          </a:p>
        </p:txBody>
      </p:sp>
    </p:spTree>
    <p:extLst>
      <p:ext uri="{BB962C8B-B14F-4D97-AF65-F5344CB8AC3E}">
        <p14:creationId xmlns:p14="http://schemas.microsoft.com/office/powerpoint/2010/main" val="282666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Pre-Design Scoping Meeting</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sz="1800" dirty="0"/>
              <a:t>To kick a project off, a Pre-Design Scoping Meeting should be held</a:t>
            </a:r>
          </a:p>
          <a:p>
            <a:pPr marL="285750" indent="-285750">
              <a:buFont typeface="Arial" panose="020B0604020202020204" pitchFamily="34" charset="0"/>
              <a:buChar char="•"/>
            </a:pPr>
            <a:r>
              <a:rPr lang="en-US" sz="1800" dirty="0"/>
              <a:t>After this meeting, production hour negotiations can commence</a:t>
            </a:r>
          </a:p>
          <a:p>
            <a:pPr marL="285750" indent="-285750">
              <a:buFont typeface="Arial" panose="020B0604020202020204" pitchFamily="34" charset="0"/>
              <a:buChar char="•"/>
            </a:pPr>
            <a:r>
              <a:rPr lang="en-US" sz="1800" dirty="0"/>
              <a:t>Once approved by the administering office, a Notice to Proceed with that phase will be issued</a:t>
            </a:r>
          </a:p>
        </p:txBody>
      </p:sp>
      <p:pic>
        <p:nvPicPr>
          <p:cNvPr id="9" name="Picture 8">
            <a:extLst>
              <a:ext uri="{FF2B5EF4-FFF2-40B4-BE49-F238E27FC236}">
                <a16:creationId xmlns:a16="http://schemas.microsoft.com/office/drawing/2014/main" id="{FDC9E814-0033-A1BB-61E9-A2D8319FB13A}"/>
              </a:ext>
            </a:extLst>
          </p:cNvPr>
          <p:cNvPicPr>
            <a:picLocks noChangeAspect="1"/>
          </p:cNvPicPr>
          <p:nvPr/>
        </p:nvPicPr>
        <p:blipFill rotWithShape="1">
          <a:blip r:embed="rId3"/>
          <a:srcRect l="16829" t="17720" r="66671" b="6164"/>
          <a:stretch/>
        </p:blipFill>
        <p:spPr>
          <a:xfrm>
            <a:off x="6137910" y="390525"/>
            <a:ext cx="4579620" cy="5941695"/>
          </a:xfrm>
          <a:prstGeom prst="rect">
            <a:avLst/>
          </a:prstGeom>
        </p:spPr>
      </p:pic>
    </p:spTree>
    <p:extLst>
      <p:ext uri="{BB962C8B-B14F-4D97-AF65-F5344CB8AC3E}">
        <p14:creationId xmlns:p14="http://schemas.microsoft.com/office/powerpoint/2010/main" val="135553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Overview</a:t>
            </a:r>
          </a:p>
        </p:txBody>
      </p:sp>
      <p:sp>
        <p:nvSpPr>
          <p:cNvPr id="4" name="Text Placeholder 3"/>
          <p:cNvSpPr>
            <a:spLocks noGrp="1"/>
          </p:cNvSpPr>
          <p:nvPr>
            <p:ph type="body" sz="half" idx="2"/>
          </p:nvPr>
        </p:nvSpPr>
        <p:spPr/>
        <p:txBody>
          <a:bodyPr>
            <a:normAutofit/>
          </a:bodyPr>
          <a:lstStyle/>
          <a:p>
            <a:pPr marL="285750" indent="-285750">
              <a:buFont typeface="Arial" panose="020B0604020202020204" pitchFamily="34" charset="0"/>
              <a:buChar char="•"/>
            </a:pPr>
            <a:r>
              <a:rPr lang="en-US" sz="1800" dirty="0"/>
              <a:t>Project estimates should include enough funding to cover the cost of hiring an environmental consultant</a:t>
            </a:r>
          </a:p>
          <a:p>
            <a:pPr marL="285750" indent="-285750">
              <a:buFont typeface="Arial" panose="020B0604020202020204" pitchFamily="34" charset="0"/>
              <a:buChar char="•"/>
            </a:pPr>
            <a:r>
              <a:rPr lang="en-US" sz="1800" dirty="0"/>
              <a:t>Options include:</a:t>
            </a:r>
          </a:p>
          <a:p>
            <a:pPr marL="742950" lvl="1" indent="-285750">
              <a:buFont typeface="Arial" panose="020B0604020202020204" pitchFamily="34" charset="0"/>
              <a:buChar char="•"/>
            </a:pPr>
            <a:r>
              <a:rPr lang="en-US" sz="1800" dirty="0"/>
              <a:t>Utilizing KYTC’s Statewide environmental contracts</a:t>
            </a:r>
          </a:p>
          <a:p>
            <a:pPr marL="742950" lvl="1" indent="-285750">
              <a:buFont typeface="Arial" panose="020B0604020202020204" pitchFamily="34" charset="0"/>
              <a:buChar char="•"/>
            </a:pPr>
            <a:r>
              <a:rPr lang="en-US" sz="1800" dirty="0"/>
              <a:t>Hiring an environmental subconsultant</a:t>
            </a:r>
          </a:p>
          <a:p>
            <a:pPr marL="285750" indent="-285750">
              <a:buFont typeface="Arial" panose="020B0604020202020204" pitchFamily="34" charset="0"/>
              <a:buChar char="•"/>
            </a:pPr>
            <a:r>
              <a:rPr lang="en-US" sz="1800" dirty="0"/>
              <a:t>Approximate fee: $30,000</a:t>
            </a:r>
          </a:p>
        </p:txBody>
      </p:sp>
      <p:pic>
        <p:nvPicPr>
          <p:cNvPr id="5" name="Content Placeholder 5">
            <a:extLst>
              <a:ext uri="{FF2B5EF4-FFF2-40B4-BE49-F238E27FC236}">
                <a16:creationId xmlns:a16="http://schemas.microsoft.com/office/drawing/2014/main" id="{4BA384D5-17D5-EAA3-6EDE-A795B909B21D}"/>
              </a:ext>
            </a:extLst>
          </p:cNvPr>
          <p:cNvPicPr>
            <a:picLocks noChangeAspect="1"/>
          </p:cNvPicPr>
          <p:nvPr/>
        </p:nvPicPr>
        <p:blipFill rotWithShape="1">
          <a:blip r:embed="rId3"/>
          <a:srcRect l="15762" t="11942" r="66189" b="3955"/>
          <a:stretch/>
        </p:blipFill>
        <p:spPr>
          <a:xfrm>
            <a:off x="6096000" y="390525"/>
            <a:ext cx="4523422" cy="5927955"/>
          </a:xfrm>
          <a:prstGeom prst="rect">
            <a:avLst/>
          </a:prstGeom>
        </p:spPr>
      </p:pic>
    </p:spTree>
    <p:extLst>
      <p:ext uri="{BB962C8B-B14F-4D97-AF65-F5344CB8AC3E}">
        <p14:creationId xmlns:p14="http://schemas.microsoft.com/office/powerpoint/2010/main" val="185155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Standards</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sz="1800" dirty="0"/>
              <a:t>Chapter V of LPA Guide</a:t>
            </a:r>
          </a:p>
          <a:p>
            <a:pPr marL="285750" indent="-285750">
              <a:buFont typeface="Arial" panose="020B0604020202020204" pitchFamily="34" charset="0"/>
              <a:buChar char="•"/>
            </a:pPr>
            <a:r>
              <a:rPr lang="en-US" sz="1800" dirty="0"/>
              <a:t>For roadways and roadside design, the </a:t>
            </a:r>
            <a:r>
              <a:rPr lang="en-US" sz="1800" i="1" dirty="0"/>
              <a:t>KYTC’s Highway Design Manual (current edition) </a:t>
            </a:r>
            <a:r>
              <a:rPr lang="en-US" sz="1800" dirty="0"/>
              <a:t>must be followed</a:t>
            </a:r>
          </a:p>
          <a:p>
            <a:endParaRPr lang="en-US" dirty="0"/>
          </a:p>
        </p:txBody>
      </p:sp>
      <p:pic>
        <p:nvPicPr>
          <p:cNvPr id="5" name="Picture 4" descr="Qr code&#10;&#10;Description automatically generated">
            <a:extLst>
              <a:ext uri="{FF2B5EF4-FFF2-40B4-BE49-F238E27FC236}">
                <a16:creationId xmlns:a16="http://schemas.microsoft.com/office/drawing/2014/main" id="{DA7B1F8E-B713-1520-01D4-F4DEBFFD5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017" y="4063714"/>
            <a:ext cx="1956816" cy="1956816"/>
          </a:xfrm>
          <a:prstGeom prst="rect">
            <a:avLst/>
          </a:prstGeom>
        </p:spPr>
      </p:pic>
      <p:pic>
        <p:nvPicPr>
          <p:cNvPr id="6" name="Content Placeholder 5">
            <a:extLst>
              <a:ext uri="{FF2B5EF4-FFF2-40B4-BE49-F238E27FC236}">
                <a16:creationId xmlns:a16="http://schemas.microsoft.com/office/drawing/2014/main" id="{12E4E6D1-AA50-578F-CAA3-2DD7D7771758}"/>
              </a:ext>
            </a:extLst>
          </p:cNvPr>
          <p:cNvPicPr>
            <a:picLocks noChangeAspect="1"/>
          </p:cNvPicPr>
          <p:nvPr/>
        </p:nvPicPr>
        <p:blipFill rotWithShape="1">
          <a:blip r:embed="rId4"/>
          <a:srcRect l="20033" t="14774" r="62651" b="6106"/>
          <a:stretch/>
        </p:blipFill>
        <p:spPr>
          <a:xfrm>
            <a:off x="6043004" y="390525"/>
            <a:ext cx="4642899" cy="5966600"/>
          </a:xfrm>
          <a:prstGeom prst="rect">
            <a:avLst/>
          </a:prstGeom>
        </p:spPr>
      </p:pic>
    </p:spTree>
    <p:extLst>
      <p:ext uri="{BB962C8B-B14F-4D97-AF65-F5344CB8AC3E}">
        <p14:creationId xmlns:p14="http://schemas.microsoft.com/office/powerpoint/2010/main" val="1372622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Coordination</a:t>
            </a:r>
          </a:p>
        </p:txBody>
      </p:sp>
      <p:pic>
        <p:nvPicPr>
          <p:cNvPr id="6" name="Picture Placeholder 5">
            <a:extLst>
              <a:ext uri="{FF2B5EF4-FFF2-40B4-BE49-F238E27FC236}">
                <a16:creationId xmlns:a16="http://schemas.microsoft.com/office/drawing/2014/main" id="{4A3D8333-FDE4-4741-D6CE-96D879A4C335}"/>
              </a:ext>
            </a:extLst>
          </p:cNvPr>
          <p:cNvPicPr>
            <a:picLocks noGrp="1" noChangeAspect="1"/>
          </p:cNvPicPr>
          <p:nvPr>
            <p:ph type="pic" idx="1"/>
          </p:nvPr>
        </p:nvPicPr>
        <p:blipFill rotWithShape="1">
          <a:blip r:embed="rId3"/>
          <a:srcRect l="30028" t="12107" r="33321" b="4059"/>
          <a:stretch/>
        </p:blipFill>
        <p:spPr>
          <a:xfrm>
            <a:off x="6096000" y="390525"/>
            <a:ext cx="2234675" cy="2875189"/>
          </a:xfrm>
        </p:spPr>
      </p:pic>
      <p:sp>
        <p:nvSpPr>
          <p:cNvPr id="4" name="Text Placeholder 3"/>
          <p:cNvSpPr>
            <a:spLocks noGrp="1"/>
          </p:cNvSpPr>
          <p:nvPr>
            <p:ph type="body" sz="half" idx="2"/>
          </p:nvPr>
        </p:nvSpPr>
        <p:spPr>
          <a:xfrm>
            <a:off x="523876" y="1990725"/>
            <a:ext cx="3467100" cy="4552949"/>
          </a:xfrm>
        </p:spPr>
        <p:txBody>
          <a:bodyPr>
            <a:normAutofit/>
          </a:bodyPr>
          <a:lstStyle/>
          <a:p>
            <a:pPr marL="285750" indent="-285750">
              <a:buFont typeface="Arial" panose="020B0604020202020204" pitchFamily="34" charset="0"/>
              <a:buChar char="•"/>
            </a:pPr>
            <a:r>
              <a:rPr lang="en-US" sz="1800" dirty="0"/>
              <a:t>Location of all utilities should be shown in plan set</a:t>
            </a:r>
          </a:p>
          <a:p>
            <a:pPr marL="285750" indent="-285750">
              <a:buFont typeface="Arial" panose="020B0604020202020204" pitchFamily="34" charset="0"/>
              <a:buChar char="•"/>
            </a:pPr>
            <a:r>
              <a:rPr lang="en-US" sz="1800" dirty="0"/>
              <a:t>Four categories</a:t>
            </a:r>
          </a:p>
          <a:p>
            <a:pPr marL="742950" lvl="1" indent="-285750">
              <a:buFont typeface="Arial" panose="020B0604020202020204" pitchFamily="34" charset="0"/>
              <a:buChar char="•"/>
            </a:pPr>
            <a:r>
              <a:rPr lang="en-US" sz="1600" dirty="0"/>
              <a:t>Do not disturb</a:t>
            </a:r>
          </a:p>
          <a:p>
            <a:pPr marL="742950" lvl="1" indent="-285750">
              <a:buFont typeface="Arial" panose="020B0604020202020204" pitchFamily="34" charset="0"/>
              <a:buChar char="•"/>
            </a:pPr>
            <a:r>
              <a:rPr lang="en-US" sz="1600" dirty="0"/>
              <a:t>Relocation to be complete prior to construction</a:t>
            </a:r>
          </a:p>
          <a:p>
            <a:pPr marL="742950" lvl="1" indent="-285750">
              <a:buFont typeface="Arial" panose="020B0604020202020204" pitchFamily="34" charset="0"/>
              <a:buChar char="•"/>
            </a:pPr>
            <a:r>
              <a:rPr lang="en-US" sz="1600" dirty="0"/>
              <a:t>Relocation by utility company coordinated with construction</a:t>
            </a:r>
          </a:p>
          <a:p>
            <a:pPr marL="742950" lvl="1" indent="-285750">
              <a:buFont typeface="Arial" panose="020B0604020202020204" pitchFamily="34" charset="0"/>
              <a:buChar char="•"/>
            </a:pPr>
            <a:r>
              <a:rPr lang="en-US" sz="1600" dirty="0"/>
              <a:t>Relocation by road contractor</a:t>
            </a:r>
          </a:p>
          <a:p>
            <a:pPr marL="285750" indent="-285750">
              <a:buFont typeface="Arial" panose="020B0604020202020204" pitchFamily="34" charset="0"/>
              <a:buChar char="•"/>
            </a:pPr>
            <a:r>
              <a:rPr lang="en-US" sz="1800" dirty="0"/>
              <a:t>Letter of “No Impact”</a:t>
            </a:r>
          </a:p>
          <a:p>
            <a:endParaRPr lang="en-US" dirty="0"/>
          </a:p>
        </p:txBody>
      </p:sp>
      <p:pic>
        <p:nvPicPr>
          <p:cNvPr id="8" name="Picture 7">
            <a:extLst>
              <a:ext uri="{FF2B5EF4-FFF2-40B4-BE49-F238E27FC236}">
                <a16:creationId xmlns:a16="http://schemas.microsoft.com/office/drawing/2014/main" id="{47D9571D-D539-89EF-3D94-B376543E3AC6}"/>
              </a:ext>
            </a:extLst>
          </p:cNvPr>
          <p:cNvPicPr>
            <a:picLocks noChangeAspect="1"/>
          </p:cNvPicPr>
          <p:nvPr/>
        </p:nvPicPr>
        <p:blipFill rotWithShape="1">
          <a:blip r:embed="rId4"/>
          <a:srcRect l="29999" t="11808" r="33286" b="3891"/>
          <a:stretch/>
        </p:blipFill>
        <p:spPr>
          <a:xfrm>
            <a:off x="8421774" y="390525"/>
            <a:ext cx="2234674" cy="2886208"/>
          </a:xfrm>
          <a:prstGeom prst="rect">
            <a:avLst/>
          </a:prstGeom>
        </p:spPr>
      </p:pic>
      <p:pic>
        <p:nvPicPr>
          <p:cNvPr id="10" name="Picture 9">
            <a:extLst>
              <a:ext uri="{FF2B5EF4-FFF2-40B4-BE49-F238E27FC236}">
                <a16:creationId xmlns:a16="http://schemas.microsoft.com/office/drawing/2014/main" id="{5C1BF006-5B79-2C11-5D50-90106861C260}"/>
              </a:ext>
            </a:extLst>
          </p:cNvPr>
          <p:cNvPicPr>
            <a:picLocks noChangeAspect="1"/>
          </p:cNvPicPr>
          <p:nvPr/>
        </p:nvPicPr>
        <p:blipFill rotWithShape="1">
          <a:blip r:embed="rId5"/>
          <a:srcRect l="29948" t="11759" r="33334" b="3889"/>
          <a:stretch/>
        </p:blipFill>
        <p:spPr>
          <a:xfrm>
            <a:off x="6085111" y="3365333"/>
            <a:ext cx="2234675" cy="2887643"/>
          </a:xfrm>
          <a:prstGeom prst="rect">
            <a:avLst/>
          </a:prstGeom>
        </p:spPr>
      </p:pic>
      <p:pic>
        <p:nvPicPr>
          <p:cNvPr id="12" name="Picture 11">
            <a:extLst>
              <a:ext uri="{FF2B5EF4-FFF2-40B4-BE49-F238E27FC236}">
                <a16:creationId xmlns:a16="http://schemas.microsoft.com/office/drawing/2014/main" id="{1A70DF9B-2C10-6779-FE37-A2A752E3678B}"/>
              </a:ext>
            </a:extLst>
          </p:cNvPr>
          <p:cNvPicPr>
            <a:picLocks noChangeAspect="1"/>
          </p:cNvPicPr>
          <p:nvPr/>
        </p:nvPicPr>
        <p:blipFill rotWithShape="1">
          <a:blip r:embed="rId6"/>
          <a:srcRect l="29896" t="11667" r="33333" b="3796"/>
          <a:stretch/>
        </p:blipFill>
        <p:spPr>
          <a:xfrm>
            <a:off x="8421773" y="3363092"/>
            <a:ext cx="2234675" cy="2889884"/>
          </a:xfrm>
          <a:prstGeom prst="rect">
            <a:avLst/>
          </a:prstGeom>
        </p:spPr>
      </p:pic>
    </p:spTree>
    <p:extLst>
      <p:ext uri="{BB962C8B-B14F-4D97-AF65-F5344CB8AC3E}">
        <p14:creationId xmlns:p14="http://schemas.microsoft.com/office/powerpoint/2010/main" val="1514662451"/>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FC600"/>
      </a:accent1>
      <a:accent2>
        <a:srgbClr val="003764"/>
      </a:accent2>
      <a:accent3>
        <a:srgbClr val="5EB3E4"/>
      </a:accent3>
      <a:accent4>
        <a:srgbClr val="7F7F7F"/>
      </a:accent4>
      <a:accent5>
        <a:srgbClr val="3A3838"/>
      </a:accent5>
      <a:accent6>
        <a:srgbClr val="D8D9D7"/>
      </a:accent6>
      <a:hlink>
        <a:srgbClr val="2F5496"/>
      </a:hlink>
      <a:folHlink>
        <a:srgbClr val="833C0B"/>
      </a:folHlink>
    </a:clrScheme>
    <a:fontScheme name="KYTC">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YTCtemplate-TK-Main" id="{22726168-3B46-40B8-A768-46457C010A69}" vid="{A4A589BF-1008-4871-A046-32F5178A76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89ABD76F30DF43962563A28BC51F62" ma:contentTypeVersion="1" ma:contentTypeDescription="Create a new document." ma:contentTypeScope="" ma:versionID="47969b08d4c948bab42d430126b61e3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90EC3D7-E756-4517-9312-3AEC41EE581D}">
  <ds:schemaRefs>
    <ds:schemaRef ds:uri="http://schemas.microsoft.com/sharepoint/v3/contenttype/forms"/>
  </ds:schemaRefs>
</ds:datastoreItem>
</file>

<file path=customXml/itemProps2.xml><?xml version="1.0" encoding="utf-8"?>
<ds:datastoreItem xmlns:ds="http://schemas.openxmlformats.org/officeDocument/2006/customXml" ds:itemID="{C40E396E-1333-47A5-89A7-DE53C17324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426708-9BF1-44E3-979E-82F59981BDC5}">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KYTCtemplate-TK-Main</Template>
  <TotalTime>8778</TotalTime>
  <Words>2077</Words>
  <Application>Microsoft Office PowerPoint</Application>
  <PresentationFormat>Widescreen</PresentationFormat>
  <Paragraphs>146</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The LPA Process</vt:lpstr>
      <vt:lpstr>PowerPoint Presentation</vt:lpstr>
      <vt:lpstr>Federal Funding Opportunities</vt:lpstr>
      <vt:lpstr>KYTC LPA Guidance Manual</vt:lpstr>
      <vt:lpstr>Funding Authorization</vt:lpstr>
      <vt:lpstr>Pre-Design Scoping Meeting</vt:lpstr>
      <vt:lpstr>Environmental Overview</vt:lpstr>
      <vt:lpstr>Design Standards</vt:lpstr>
      <vt:lpstr>Utility Coordination</vt:lpstr>
      <vt:lpstr>Construction Inspection</vt:lpstr>
      <vt:lpstr>Project Closeout</vt:lpstr>
      <vt:lpstr>Final Thoughts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LPA Process</dc:title>
  <dc:creator>Blackburn, Dane D (KYTC-D06)</dc:creator>
  <cp:lastModifiedBy>Regina Fields</cp:lastModifiedBy>
  <cp:revision>11</cp:revision>
  <dcterms:created xsi:type="dcterms:W3CDTF">2023-05-25T14:35:20Z</dcterms:created>
  <dcterms:modified xsi:type="dcterms:W3CDTF">2023-06-06T12:31:00Z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0x0101009C89ABD76F30DF43962563A28BC51F62</vt:lpwstr>
  </property>
</Properties>
</file>